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73" r:id="rId5"/>
    <p:sldId id="259" r:id="rId6"/>
    <p:sldId id="260" r:id="rId7"/>
    <p:sldId id="310" r:id="rId8"/>
    <p:sldId id="311" r:id="rId9"/>
    <p:sldId id="261" r:id="rId10"/>
    <p:sldId id="269" r:id="rId11"/>
    <p:sldId id="274" r:id="rId12"/>
    <p:sldId id="275" r:id="rId13"/>
    <p:sldId id="276" r:id="rId14"/>
    <p:sldId id="312" r:id="rId15"/>
    <p:sldId id="313" r:id="rId16"/>
    <p:sldId id="314"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304" r:id="rId34"/>
    <p:sldId id="296" r:id="rId35"/>
    <p:sldId id="297" r:id="rId36"/>
    <p:sldId id="298" r:id="rId37"/>
    <p:sldId id="299" r:id="rId38"/>
    <p:sldId id="300" r:id="rId39"/>
    <p:sldId id="301" r:id="rId40"/>
    <p:sldId id="302" r:id="rId41"/>
    <p:sldId id="303" r:id="rId42"/>
    <p:sldId id="305" r:id="rId43"/>
    <p:sldId id="308" r:id="rId44"/>
    <p:sldId id="309" r:id="rId45"/>
    <p:sldId id="315" r:id="rId46"/>
    <p:sldId id="316" r:id="rId47"/>
    <p:sldId id="266" r:id="rId48"/>
    <p:sldId id="26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6" autoAdjust="0"/>
    <p:restoredTop sz="94660"/>
  </p:normalViewPr>
  <p:slideViewPr>
    <p:cSldViewPr snapToGrid="0">
      <p:cViewPr varScale="1">
        <p:scale>
          <a:sx n="114" d="100"/>
          <a:sy n="114" d="100"/>
        </p:scale>
        <p:origin x="3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D661AB-3145-40B8-9FEA-864617F1DD30}"/>
              </a:ext>
            </a:extLst>
          </p:cNvPr>
          <p:cNvSpPr/>
          <p:nvPr userDrawn="1"/>
        </p:nvSpPr>
        <p:spPr>
          <a:xfrm>
            <a:off x="0" y="0"/>
            <a:ext cx="12192000" cy="6857999"/>
          </a:xfrm>
          <a:prstGeom prst="rect">
            <a:avLst/>
          </a:prstGeom>
          <a:solidFill>
            <a:srgbClr val="1510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04965268-4C59-7AFB-4284-29E601536C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3834" y="257519"/>
            <a:ext cx="1189691" cy="580218"/>
          </a:xfrm>
          <a:prstGeom prst="rect">
            <a:avLst/>
          </a:prstGeom>
        </p:spPr>
      </p:pic>
      <p:pic>
        <p:nvPicPr>
          <p:cNvPr id="9" name="Picture 8" descr="A group of people looking at a computer&#10;&#10;Description automatically generated with medium confidence">
            <a:extLst>
              <a:ext uri="{FF2B5EF4-FFF2-40B4-BE49-F238E27FC236}">
                <a16:creationId xmlns:a16="http://schemas.microsoft.com/office/drawing/2014/main" id="{28D1CA3D-8409-3173-B747-9ACBA4A3D4AE}"/>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519" r="40740"/>
          <a:stretch/>
        </p:blipFill>
        <p:spPr>
          <a:xfrm>
            <a:off x="7486650" y="0"/>
            <a:ext cx="4705350" cy="6857999"/>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21/09/2023</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21/09/2023</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AB52FF7-DC33-7E25-FBBD-2EB5B40461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14" name="Group 13">
            <a:extLst>
              <a:ext uri="{FF2B5EF4-FFF2-40B4-BE49-F238E27FC236}">
                <a16:creationId xmlns:a16="http://schemas.microsoft.com/office/drawing/2014/main" id="{9EBA3E50-760C-4B48-105E-E945156BB4B8}"/>
              </a:ext>
            </a:extLst>
          </p:cNvPr>
          <p:cNvGrpSpPr/>
          <p:nvPr userDrawn="1"/>
        </p:nvGrpSpPr>
        <p:grpSpPr>
          <a:xfrm>
            <a:off x="9865635"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7" name="Picture 16">
            <a:extLst>
              <a:ext uri="{FF2B5EF4-FFF2-40B4-BE49-F238E27FC236}">
                <a16:creationId xmlns:a16="http://schemas.microsoft.com/office/drawing/2014/main" id="{BD37331E-735F-8E59-3652-56BA4EC3199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8" name="Picture 17">
            <a:extLst>
              <a:ext uri="{FF2B5EF4-FFF2-40B4-BE49-F238E27FC236}">
                <a16:creationId xmlns:a16="http://schemas.microsoft.com/office/drawing/2014/main" id="{FC53E72A-0CBB-37E4-4CBB-0D8B145990B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EED84A-799A-8529-9C92-E21975AF2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B35E78D5-12A9-B6ED-45AC-D0E7181AEF75}"/>
              </a:ext>
            </a:extLst>
          </p:cNvPr>
          <p:cNvGrpSpPr/>
          <p:nvPr userDrawn="1"/>
        </p:nvGrpSpPr>
        <p:grpSpPr>
          <a:xfrm>
            <a:off x="9865635" y="6420365"/>
            <a:ext cx="2243886" cy="375289"/>
            <a:chOff x="10212759" y="6518571"/>
            <a:chExt cx="1842973" cy="313399"/>
          </a:xfrm>
        </p:grpSpPr>
        <p:pic>
          <p:nvPicPr>
            <p:cNvPr id="10" name="Picture 9">
              <a:extLst>
                <a:ext uri="{FF2B5EF4-FFF2-40B4-BE49-F238E27FC236}">
                  <a16:creationId xmlns:a16="http://schemas.microsoft.com/office/drawing/2014/main" id="{840F579E-C8D0-F9E6-EDD9-7C00C200F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1" name="Rectangle 10">
              <a:extLst>
                <a:ext uri="{FF2B5EF4-FFF2-40B4-BE49-F238E27FC236}">
                  <a16:creationId xmlns:a16="http://schemas.microsoft.com/office/drawing/2014/main" id="{B919FBE4-3409-72FF-CB4D-F0564994F44E}"/>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5" name="Picture 14" descr="A picture containing person, person, suit, standing&#10;&#10;Description automatically generated">
            <a:extLst>
              <a:ext uri="{FF2B5EF4-FFF2-40B4-BE49-F238E27FC236}">
                <a16:creationId xmlns:a16="http://schemas.microsoft.com/office/drawing/2014/main" id="{A99DEF5D-0187-0569-0152-FB86A428DCE0}"/>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23474"/>
          <a:stretch/>
        </p:blipFill>
        <p:spPr>
          <a:xfrm>
            <a:off x="241461" y="1765301"/>
            <a:ext cx="3819494" cy="3327398"/>
          </a:xfrm>
          <a:prstGeom prst="rect">
            <a:avLst/>
          </a:prstGeom>
        </p:spPr>
      </p:pic>
      <p:pic>
        <p:nvPicPr>
          <p:cNvPr id="17" name="Picture 16">
            <a:extLst>
              <a:ext uri="{FF2B5EF4-FFF2-40B4-BE49-F238E27FC236}">
                <a16:creationId xmlns:a16="http://schemas.microsoft.com/office/drawing/2014/main" id="{5439BF06-7B02-F173-5A28-7C6D18FD909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8354" y="66904"/>
            <a:ext cx="1534767" cy="744646"/>
          </a:xfrm>
          <a:prstGeom prst="rect">
            <a:avLst/>
          </a:prstGeom>
        </p:spPr>
      </p:pic>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FDE854-D606-CD1E-DC1F-F60B3AA8FC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8484D-32E4-23BB-2A63-4888AE1A6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7"/>
            <a:ext cx="12188952" cy="6856285"/>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66B59E-D6BC-19DD-D9CB-0C46CDDE46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21/09/2023</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localhost/wcs/resources/admin/index/dataImport/build?masterCatalogId=10001"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ocalhost/wcs/resources/admin/index/dataImport/status?jobStatusId=1501" TargetMode="External"/><Relationship Id="rId2" Type="http://schemas.openxmlformats.org/officeDocument/2006/relationships/hyperlink" Target="https://localhost/wcs/resources/admin/index/dataImport/build?masterCatalogId=10001"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localhost:3737/solr/MC_10001_CatalogEntry_en_US/select?q=catentry_id:%3cyou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43834" y="2646345"/>
            <a:ext cx="6448425" cy="923330"/>
          </a:xfrm>
          <a:prstGeom prst="rect">
            <a:avLst/>
          </a:prstGeom>
          <a:noFill/>
        </p:spPr>
        <p:txBody>
          <a:bodyPr wrap="square">
            <a:spAutoFit/>
          </a:bodyPr>
          <a:lstStyle/>
          <a:p>
            <a:r>
              <a:rPr lang="en-US" sz="5400" b="1" dirty="0">
                <a:solidFill>
                  <a:srgbClr val="F89A21"/>
                </a:solidFill>
                <a:effectLst/>
                <a:latin typeface="Helvetica" pitchFamily="2" charset="0"/>
                <a:ea typeface="Calibri" panose="020F0502020204030204" pitchFamily="34" charset="0"/>
              </a:rPr>
              <a:t>Capstone Project</a:t>
            </a:r>
            <a:endParaRPr lang="en-GB" sz="5400" b="1" dirty="0">
              <a:solidFill>
                <a:srgbClr val="F89A21"/>
              </a:solidFill>
              <a:latin typeface="Helvetica" pitchFamily="2" charset="0"/>
            </a:endParaRPr>
          </a:p>
        </p:txBody>
      </p:sp>
      <p:sp>
        <p:nvSpPr>
          <p:cNvPr id="5" name="TextBox 4">
            <a:extLst>
              <a:ext uri="{FF2B5EF4-FFF2-40B4-BE49-F238E27FC236}">
                <a16:creationId xmlns:a16="http://schemas.microsoft.com/office/drawing/2014/main" id="{A4AF8232-02AA-07C1-0463-707EE11A3C6B}"/>
              </a:ext>
            </a:extLst>
          </p:cNvPr>
          <p:cNvSpPr txBox="1"/>
          <p:nvPr/>
        </p:nvSpPr>
        <p:spPr>
          <a:xfrm>
            <a:off x="343834" y="6394867"/>
            <a:ext cx="2903818" cy="369332"/>
          </a:xfrm>
          <a:prstGeom prst="rect">
            <a:avLst/>
          </a:prstGeom>
          <a:noFill/>
        </p:spPr>
        <p:txBody>
          <a:bodyPr wrap="square">
            <a:spAutoFit/>
          </a:bodyPr>
          <a:lstStyle/>
          <a:p>
            <a:pPr algn="ctr"/>
            <a:r>
              <a:rPr lang="en-GB" sz="1800" dirty="0">
                <a:solidFill>
                  <a:schemeClr val="bg1"/>
                </a:solidFill>
                <a:latin typeface="Helvetica" panose="020B0604020202030204" pitchFamily="34" charset="0"/>
                <a:cs typeface="Segoe UI" panose="020B0502040204020203" pitchFamily="34" charset="0"/>
              </a:rPr>
              <a:t>www.collaberadigital.com</a:t>
            </a:r>
            <a:endParaRPr lang="en-IN" sz="18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3C7E0A-8145-10E6-DA09-1566A30866A9}"/>
              </a:ext>
            </a:extLst>
          </p:cNvPr>
          <p:cNvSpPr/>
          <p:nvPr/>
        </p:nvSpPr>
        <p:spPr>
          <a:xfrm>
            <a:off x="355600" y="834211"/>
            <a:ext cx="3754438" cy="45719"/>
          </a:xfrm>
          <a:prstGeom prst="rect">
            <a:avLst/>
          </a:prstGeom>
          <a:solidFill>
            <a:srgbClr val="151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7138C49A-707E-B958-0720-B2AF44BB9FC4}"/>
              </a:ext>
            </a:extLst>
          </p:cNvPr>
          <p:cNvGrpSpPr/>
          <p:nvPr/>
        </p:nvGrpSpPr>
        <p:grpSpPr>
          <a:xfrm>
            <a:off x="9865635" y="6420365"/>
            <a:ext cx="2243886" cy="375289"/>
            <a:chOff x="10212759" y="6518571"/>
            <a:chExt cx="1842973" cy="313399"/>
          </a:xfrm>
        </p:grpSpPr>
        <p:pic>
          <p:nvPicPr>
            <p:cNvPr id="3" name="Picture 2">
              <a:extLst>
                <a:ext uri="{FF2B5EF4-FFF2-40B4-BE49-F238E27FC236}">
                  <a16:creationId xmlns:a16="http://schemas.microsoft.com/office/drawing/2014/main" id="{A75BD70B-A557-1A60-8802-0FC7B604B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6" name="Rectangle 5">
              <a:extLst>
                <a:ext uri="{FF2B5EF4-FFF2-40B4-BE49-F238E27FC236}">
                  <a16:creationId xmlns:a16="http://schemas.microsoft.com/office/drawing/2014/main" id="{1D3BAE09-710F-D0AE-DBD4-6BBE70CB5E79}"/>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7" name="Picture 6">
            <a:extLst>
              <a:ext uri="{FF2B5EF4-FFF2-40B4-BE49-F238E27FC236}">
                <a16:creationId xmlns:a16="http://schemas.microsoft.com/office/drawing/2014/main" id="{7901AD76-6E32-A535-B53E-37DADDB7C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
        <p:nvSpPr>
          <p:cNvPr id="8" name="Rectangle 7">
            <a:extLst>
              <a:ext uri="{FF2B5EF4-FFF2-40B4-BE49-F238E27FC236}">
                <a16:creationId xmlns:a16="http://schemas.microsoft.com/office/drawing/2014/main" id="{C70E1BF4-505C-41B2-B39D-54E00A8749DB}"/>
              </a:ext>
            </a:extLst>
          </p:cNvPr>
          <p:cNvSpPr/>
          <p:nvPr/>
        </p:nvSpPr>
        <p:spPr>
          <a:xfrm>
            <a:off x="1311479" y="1192172"/>
            <a:ext cx="6096000" cy="5355312"/>
          </a:xfrm>
          <a:prstGeom prst="rect">
            <a:avLst/>
          </a:prstGeom>
        </p:spPr>
        <p:txBody>
          <a:bodyPr>
            <a:spAutoFit/>
          </a:bodyPr>
          <a:lstStyle/>
          <a:p>
            <a:r>
              <a:rPr lang="en-US" dirty="0"/>
              <a:t>In </a:t>
            </a:r>
            <a:r>
              <a:rPr lang="en-PH" b="1" dirty="0" err="1"/>
              <a:t>CatalogEntryDisplay_GridView_UI.jspf</a:t>
            </a:r>
            <a:endParaRPr lang="en-PH" b="1" dirty="0"/>
          </a:p>
          <a:p>
            <a:r>
              <a:rPr lang="en-PH" dirty="0"/>
              <a:t>put the condition of the following:</a:t>
            </a:r>
          </a:p>
          <a:p>
            <a:r>
              <a:rPr lang="en-PH" dirty="0"/>
              <a:t>&lt;</a:t>
            </a:r>
            <a:r>
              <a:rPr lang="en-PH" dirty="0" err="1"/>
              <a:t>c:out</a:t>
            </a:r>
            <a:r>
              <a:rPr lang="en-PH" dirty="0"/>
              <a:t> value=“Product Ranking: ${</a:t>
            </a:r>
            <a:r>
              <a:rPr lang="en-PH" dirty="0" err="1"/>
              <a:t>catalogEntryDetails.UserData</a:t>
            </a:r>
            <a:r>
              <a:rPr lang="en-PH" dirty="0"/>
              <a:t>[0].</a:t>
            </a:r>
            <a:r>
              <a:rPr lang="en-PH" dirty="0" err="1"/>
              <a:t>x_productRanking</a:t>
            </a:r>
            <a:r>
              <a:rPr lang="en-PH" dirty="0"/>
              <a:t>}” /&gt;</a:t>
            </a:r>
          </a:p>
          <a:p>
            <a:r>
              <a:rPr lang="en-PH" dirty="0"/>
              <a:t>&lt;</a:t>
            </a:r>
            <a:r>
              <a:rPr lang="en-PH" dirty="0" err="1"/>
              <a:t>c:out</a:t>
            </a:r>
            <a:r>
              <a:rPr lang="en-PH" dirty="0"/>
              <a:t> value=“Company Rating : ${</a:t>
            </a:r>
            <a:r>
              <a:rPr lang="en-PH" dirty="0" err="1"/>
              <a:t>catalogEntryDetails.UserData</a:t>
            </a:r>
            <a:r>
              <a:rPr lang="en-PH" dirty="0"/>
              <a:t>[0].</a:t>
            </a:r>
            <a:r>
              <a:rPr lang="en-PH" dirty="0" err="1"/>
              <a:t>x_companyRating</a:t>
            </a:r>
            <a:r>
              <a:rPr lang="en-PH" dirty="0"/>
              <a:t>}” /&gt;</a:t>
            </a:r>
          </a:p>
          <a:p>
            <a:r>
              <a:rPr lang="en-PH" b="1" dirty="0"/>
              <a:t> </a:t>
            </a:r>
          </a:p>
          <a:p>
            <a:r>
              <a:rPr lang="en-IN" b="1" dirty="0">
                <a:solidFill>
                  <a:srgbClr val="15102C"/>
                </a:solidFill>
                <a:latin typeface="Helvetica" pitchFamily="2" charset="0"/>
                <a:ea typeface="Calibri" panose="020F0502020204030204" pitchFamily="34" charset="0"/>
              </a:rPr>
              <a:t>Step 3</a:t>
            </a:r>
          </a:p>
          <a:p>
            <a:endParaRPr lang="en-IN" b="1" dirty="0">
              <a:solidFill>
                <a:srgbClr val="15102C"/>
              </a:solidFill>
              <a:latin typeface="Helvetica" pitchFamily="2" charset="0"/>
              <a:ea typeface="Calibri" panose="020F0502020204030204" pitchFamily="34" charset="0"/>
            </a:endParaRPr>
          </a:p>
          <a:p>
            <a:r>
              <a:rPr lang="en-PH" dirty="0"/>
              <a:t>Initialize the attribute dictionary in </a:t>
            </a:r>
            <a:r>
              <a:rPr lang="en-PH" b="1" dirty="0"/>
              <a:t>wc-loader-catalog.xml</a:t>
            </a:r>
          </a:p>
          <a:p>
            <a:endParaRPr lang="en-IN" b="1" dirty="0">
              <a:solidFill>
                <a:srgbClr val="15102C"/>
              </a:solidFill>
              <a:latin typeface="Helvetica" pitchFamily="2" charset="0"/>
              <a:ea typeface="Calibri" panose="020F0502020204030204" pitchFamily="34" charset="0"/>
            </a:endParaRPr>
          </a:p>
          <a:p>
            <a:r>
              <a:rPr lang="en-US" dirty="0"/>
              <a:t>&lt;_</a:t>
            </a:r>
            <a:r>
              <a:rPr lang="en-US" dirty="0" err="1"/>
              <a:t>Config:property</a:t>
            </a:r>
            <a:r>
              <a:rPr lang="en-US" dirty="0"/>
              <a:t> name=“</a:t>
            </a:r>
            <a:r>
              <a:rPr lang="en-US" dirty="0" err="1"/>
              <a:t>initAttributeDictionary</a:t>
            </a:r>
            <a:r>
              <a:rPr lang="en-US" dirty="0"/>
              <a:t>” value=“true” /&gt;</a:t>
            </a:r>
          </a:p>
          <a:p>
            <a:endParaRPr lang="en-US" dirty="0"/>
          </a:p>
          <a:p>
            <a:r>
              <a:rPr lang="en-US" dirty="0"/>
              <a:t>In </a:t>
            </a:r>
            <a:r>
              <a:rPr lang="en-PH" b="1" dirty="0"/>
              <a:t>wc-loader-catalog-entry.xml</a:t>
            </a:r>
          </a:p>
          <a:p>
            <a:r>
              <a:rPr lang="en-US" dirty="0"/>
              <a:t>&lt;</a:t>
            </a:r>
            <a:r>
              <a:rPr lang="en-PH" dirty="0"/>
              <a:t>_</a:t>
            </a:r>
            <a:r>
              <a:rPr lang="en-PH" dirty="0" err="1"/>
              <a:t>Config:property</a:t>
            </a:r>
            <a:r>
              <a:rPr lang="en-PH" dirty="0"/>
              <a:t> name=“</a:t>
            </a:r>
            <a:r>
              <a:rPr lang="en-PH" dirty="0" err="1"/>
              <a:t>initAttributeDictionary</a:t>
            </a:r>
            <a:r>
              <a:rPr lang="en-PH" dirty="0"/>
              <a:t>”</a:t>
            </a:r>
          </a:p>
          <a:p>
            <a:r>
              <a:rPr lang="en-US" dirty="0"/>
              <a:t> </a:t>
            </a:r>
            <a:r>
              <a:rPr lang="en-PH" dirty="0"/>
              <a:t>value=“true” /&gt;</a:t>
            </a:r>
          </a:p>
          <a:p>
            <a:endParaRPr lang="en-PH" dirty="0"/>
          </a:p>
          <a:p>
            <a:r>
              <a:rPr lang="en-US" dirty="0"/>
              <a:t>Save and close the file.</a:t>
            </a:r>
            <a:endParaRPr lang="en-PH" dirty="0"/>
          </a:p>
        </p:txBody>
      </p:sp>
    </p:spTree>
    <p:extLst>
      <p:ext uri="{BB962C8B-B14F-4D97-AF65-F5344CB8AC3E}">
        <p14:creationId xmlns:p14="http://schemas.microsoft.com/office/powerpoint/2010/main" val="3533707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885C76-809E-49E6-BB33-2288B955CBBE}"/>
              </a:ext>
            </a:extLst>
          </p:cNvPr>
          <p:cNvSpPr/>
          <p:nvPr/>
        </p:nvSpPr>
        <p:spPr>
          <a:xfrm>
            <a:off x="942363" y="239615"/>
            <a:ext cx="6096000" cy="6740307"/>
          </a:xfrm>
          <a:prstGeom prst="rect">
            <a:avLst/>
          </a:prstGeom>
        </p:spPr>
        <p:txBody>
          <a:bodyPr>
            <a:spAutoFit/>
          </a:bodyPr>
          <a:lstStyle/>
          <a:p>
            <a:r>
              <a:rPr lang="en-PH" dirty="0"/>
              <a:t>I go to the directory </a:t>
            </a:r>
            <a:r>
              <a:rPr lang="en-PH" b="1" dirty="0"/>
              <a:t>C:\WCDE_V9\samples\DataLoad\Catalog\AttributeDictionaryAttribute</a:t>
            </a:r>
            <a:endParaRPr lang="en-PH" dirty="0"/>
          </a:p>
          <a:p>
            <a:r>
              <a:rPr lang="en-PH" dirty="0"/>
              <a:t>to reused and </a:t>
            </a:r>
            <a:r>
              <a:rPr lang="en-PH" dirty="0" err="1"/>
              <a:t>dataload</a:t>
            </a:r>
            <a:r>
              <a:rPr lang="en-PH" dirty="0"/>
              <a:t> The AttributeDictionaryAttributeAndAllowedValues.csv and CatalogEntryAttributeDictionaryAttributeRelationship.csv. I change the </a:t>
            </a:r>
            <a:r>
              <a:rPr lang="en-PH" b="1" dirty="0" err="1"/>
              <a:t>wc</a:t>
            </a:r>
            <a:r>
              <a:rPr lang="en-PH" b="1" dirty="0"/>
              <a:t>-</a:t>
            </a:r>
            <a:r>
              <a:rPr lang="en-PH" b="1" dirty="0" err="1"/>
              <a:t>dataload</a:t>
            </a:r>
            <a:r>
              <a:rPr lang="en-PH" b="1" dirty="0"/>
              <a:t>-env </a:t>
            </a:r>
            <a:r>
              <a:rPr lang="en-PH" dirty="0"/>
              <a:t>located at </a:t>
            </a:r>
            <a:r>
              <a:rPr lang="en-PH" b="1" dirty="0"/>
              <a:t>C:\WCDE_V9\samples\DataLoad\Catalog</a:t>
            </a:r>
          </a:p>
          <a:p>
            <a:endParaRPr lang="en-US" b="1" dirty="0"/>
          </a:p>
          <a:p>
            <a:r>
              <a:rPr lang="en-US" dirty="0"/>
              <a:t>next is </a:t>
            </a:r>
            <a:r>
              <a:rPr lang="en-US" dirty="0" err="1"/>
              <a:t>i</a:t>
            </a:r>
            <a:r>
              <a:rPr lang="en-US" dirty="0"/>
              <a:t> change the </a:t>
            </a:r>
            <a:r>
              <a:rPr lang="en-US" b="1" dirty="0"/>
              <a:t>AttributeDictionaryAttributeAndAllowedValues.csv</a:t>
            </a:r>
            <a:endParaRPr lang="en-US" dirty="0"/>
          </a:p>
          <a:p>
            <a:endParaRPr lang="en-US" dirty="0"/>
          </a:p>
          <a:p>
            <a:r>
              <a:rPr lang="en-US" dirty="0"/>
              <a:t>next is I change </a:t>
            </a:r>
            <a:r>
              <a:rPr lang="en-US" b="1" dirty="0"/>
              <a:t>CatalogEntryAttributeDictionaryAttributeRelationship.csv</a:t>
            </a:r>
            <a:endParaRPr lang="en-US" dirty="0"/>
          </a:p>
          <a:p>
            <a:r>
              <a:rPr lang="en-US" dirty="0"/>
              <a:t>next is run the </a:t>
            </a:r>
            <a:r>
              <a:rPr lang="en-US" dirty="0" err="1"/>
              <a:t>dataload</a:t>
            </a:r>
            <a:r>
              <a:rPr lang="en-US" dirty="0"/>
              <a:t> located at </a:t>
            </a:r>
            <a:r>
              <a:rPr lang="en-US" b="1" dirty="0"/>
              <a:t>C:\WCDE_V9\samples\DataLoad\Catalog\AttributeDictionaryAttribute</a:t>
            </a:r>
            <a:endParaRPr lang="en-US" dirty="0"/>
          </a:p>
          <a:p>
            <a:r>
              <a:rPr lang="en-US" dirty="0"/>
              <a:t>TAKE NOTE: To run </a:t>
            </a:r>
            <a:r>
              <a:rPr lang="en-US" dirty="0" err="1"/>
              <a:t>dataload</a:t>
            </a:r>
            <a:r>
              <a:rPr lang="en-US" dirty="0"/>
              <a:t>, the </a:t>
            </a:r>
            <a:r>
              <a:rPr lang="en-US" dirty="0" err="1"/>
              <a:t>cmd</a:t>
            </a:r>
            <a:r>
              <a:rPr lang="en-US" dirty="0"/>
              <a:t> must be on administrator mode and it should be in the directory of </a:t>
            </a:r>
            <a:r>
              <a:rPr lang="en-US" b="1" dirty="0"/>
              <a:t>C:\WCDE_V9\bin</a:t>
            </a:r>
            <a:endParaRPr lang="en-US" dirty="0"/>
          </a:p>
          <a:p>
            <a:endParaRPr lang="en-US" dirty="0"/>
          </a:p>
          <a:p>
            <a:r>
              <a:rPr lang="en-PH" dirty="0"/>
              <a:t>then run the command </a:t>
            </a:r>
            <a:r>
              <a:rPr lang="en-PH" b="1" dirty="0"/>
              <a:t>dataload.bat C:\WCDE_V9\samples\DataLoad\Catalog\AttributeDictionaryAttribute\wc-dataload.xml</a:t>
            </a:r>
            <a:endParaRPr lang="en-PH" dirty="0"/>
          </a:p>
          <a:p>
            <a:endParaRPr lang="en-PH" dirty="0"/>
          </a:p>
        </p:txBody>
      </p:sp>
    </p:spTree>
    <p:extLst>
      <p:ext uri="{BB962C8B-B14F-4D97-AF65-F5344CB8AC3E}">
        <p14:creationId xmlns:p14="http://schemas.microsoft.com/office/powerpoint/2010/main" val="398504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B95F06-EFB1-4924-A11D-42ABAEBC06B2}"/>
              </a:ext>
            </a:extLst>
          </p:cNvPr>
          <p:cNvSpPr/>
          <p:nvPr/>
        </p:nvSpPr>
        <p:spPr>
          <a:xfrm>
            <a:off x="917196" y="268571"/>
            <a:ext cx="6096000" cy="6740307"/>
          </a:xfrm>
          <a:prstGeom prst="rect">
            <a:avLst/>
          </a:prstGeom>
        </p:spPr>
        <p:txBody>
          <a:bodyPr>
            <a:spAutoFit/>
          </a:bodyPr>
          <a:lstStyle/>
          <a:p>
            <a:r>
              <a:rPr lang="en-US" dirty="0"/>
              <a:t>needs to restart the search server</a:t>
            </a:r>
          </a:p>
          <a:p>
            <a:endParaRPr lang="en-US" dirty="0"/>
          </a:p>
          <a:p>
            <a:r>
              <a:rPr lang="en-US" dirty="0"/>
              <a:t>int </a:t>
            </a:r>
            <a:r>
              <a:rPr lang="en-US" dirty="0" err="1"/>
              <a:t>cmd</a:t>
            </a:r>
            <a:r>
              <a:rPr lang="en-US" dirty="0"/>
              <a:t>, do build index</a:t>
            </a:r>
          </a:p>
          <a:p>
            <a:r>
              <a:rPr lang="en-US" b="1" dirty="0"/>
              <a:t>curl --user spiuser:passw0rd --insecure -X POST  </a:t>
            </a:r>
            <a:r>
              <a:rPr lang="en-US" b="1" dirty="0">
                <a:hlinkClick r:id="rId2"/>
              </a:rPr>
              <a:t>https://localhost:443/wcs/resources/admin/index/dataImport/build?masterCatalogId=10001</a:t>
            </a:r>
            <a:endParaRPr lang="en-US" b="1" dirty="0"/>
          </a:p>
          <a:p>
            <a:endParaRPr lang="en-US" b="1" dirty="0"/>
          </a:p>
          <a:p>
            <a:r>
              <a:rPr lang="en-US" b="1" dirty="0"/>
              <a:t>Step4: On PDP page  Add product to basket</a:t>
            </a:r>
            <a:endParaRPr lang="en-US" dirty="0"/>
          </a:p>
          <a:p>
            <a:endParaRPr lang="en-US" dirty="0"/>
          </a:p>
          <a:p>
            <a:r>
              <a:rPr lang="en-US" b="1" dirty="0"/>
              <a:t>Step 5: allow customer to add gift wrap service</a:t>
            </a:r>
          </a:p>
          <a:p>
            <a:endParaRPr lang="en-US" dirty="0"/>
          </a:p>
          <a:p>
            <a:pPr marL="342900" indent="-342900">
              <a:buAutoNum type="arabicPeriod"/>
            </a:pPr>
            <a:r>
              <a:rPr lang="en-US" dirty="0"/>
              <a:t>) Go to </a:t>
            </a:r>
            <a:r>
              <a:rPr lang="en-US" b="1" dirty="0" err="1"/>
              <a:t>ShopperActions_UI.jspf</a:t>
            </a:r>
            <a:r>
              <a:rPr lang="en-US" b="1" dirty="0"/>
              <a:t> </a:t>
            </a:r>
          </a:p>
          <a:p>
            <a:r>
              <a:rPr lang="en-US" dirty="0"/>
              <a:t>2.) Get the source code of </a:t>
            </a:r>
            <a:r>
              <a:rPr lang="en-US" b="1" dirty="0" err="1"/>
              <a:t>DescriptiveAttributes_Data.jspf</a:t>
            </a:r>
            <a:r>
              <a:rPr lang="en-US" b="1" dirty="0"/>
              <a:t> </a:t>
            </a:r>
            <a:endParaRPr lang="en-US" dirty="0"/>
          </a:p>
          <a:p>
            <a:r>
              <a:rPr lang="en-US" dirty="0"/>
              <a:t>and paste the conditions here in </a:t>
            </a:r>
            <a:r>
              <a:rPr lang="en-US" b="1" dirty="0" err="1"/>
              <a:t>ShopperActions_Data.jspf</a:t>
            </a:r>
            <a:r>
              <a:rPr lang="en-US" b="1" dirty="0"/>
              <a:t> </a:t>
            </a:r>
            <a:endParaRPr lang="en-US" dirty="0"/>
          </a:p>
          <a:p>
            <a:endParaRPr lang="en-US" dirty="0"/>
          </a:p>
          <a:p>
            <a:r>
              <a:rPr lang="en-US" dirty="0"/>
              <a:t>3.)  To insert the data to </a:t>
            </a:r>
            <a:r>
              <a:rPr lang="en-US" b="1" dirty="0"/>
              <a:t>ORDITEMEXTATTR </a:t>
            </a:r>
            <a:r>
              <a:rPr lang="en-US" dirty="0"/>
              <a:t>table, you must put the following code below:</a:t>
            </a:r>
          </a:p>
          <a:p>
            <a:br>
              <a:rPr lang="en-US" dirty="0"/>
            </a:br>
            <a:endParaRPr lang="en-US" dirty="0"/>
          </a:p>
          <a:p>
            <a:r>
              <a:rPr lang="en-US" b="1" dirty="0"/>
              <a:t>(We see it in swagger </a:t>
            </a:r>
            <a:r>
              <a:rPr lang="en-US" b="1" dirty="0" err="1"/>
              <a:t>ui</a:t>
            </a:r>
            <a:r>
              <a:rPr lang="en-US" b="1" dirty="0"/>
              <a:t> documentation:)</a:t>
            </a:r>
            <a:endParaRPr lang="en-US" dirty="0"/>
          </a:p>
          <a:p>
            <a:r>
              <a:rPr lang="en-US" dirty="0"/>
              <a:t>{</a:t>
            </a:r>
            <a:r>
              <a:rPr lang="en-US" dirty="0" err="1"/>
              <a:t>attributeName</a:t>
            </a:r>
            <a:r>
              <a:rPr lang="en-US" dirty="0"/>
              <a:t>: 'Gift Wrap Message', </a:t>
            </a:r>
            <a:r>
              <a:rPr lang="en-US" dirty="0" err="1"/>
              <a:t>attributeValue</a:t>
            </a:r>
            <a:r>
              <a:rPr lang="en-US" dirty="0"/>
              <a:t>: $('#</a:t>
            </a:r>
            <a:r>
              <a:rPr lang="en-US" dirty="0" err="1"/>
              <a:t>txtgiftMessage</a:t>
            </a:r>
            <a:r>
              <a:rPr lang="en-US" dirty="0"/>
              <a:t>').</a:t>
            </a:r>
            <a:r>
              <a:rPr lang="en-US" dirty="0" err="1"/>
              <a:t>val</a:t>
            </a:r>
            <a:r>
              <a:rPr lang="en-US" dirty="0"/>
              <a:t>()}</a:t>
            </a:r>
          </a:p>
          <a:p>
            <a:endParaRPr lang="en-US" dirty="0"/>
          </a:p>
          <a:p>
            <a:endParaRPr lang="en-US" dirty="0"/>
          </a:p>
        </p:txBody>
      </p:sp>
    </p:spTree>
    <p:extLst>
      <p:ext uri="{BB962C8B-B14F-4D97-AF65-F5344CB8AC3E}">
        <p14:creationId xmlns:p14="http://schemas.microsoft.com/office/powerpoint/2010/main" val="290631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79F31E-94FC-4FC5-8FE5-45FBA4995F00}"/>
              </a:ext>
            </a:extLst>
          </p:cNvPr>
          <p:cNvSpPr/>
          <p:nvPr/>
        </p:nvSpPr>
        <p:spPr>
          <a:xfrm>
            <a:off x="732638" y="218238"/>
            <a:ext cx="6096000" cy="5078313"/>
          </a:xfrm>
          <a:prstGeom prst="rect">
            <a:avLst/>
          </a:prstGeom>
        </p:spPr>
        <p:txBody>
          <a:bodyPr>
            <a:spAutoFit/>
          </a:bodyPr>
          <a:lstStyle/>
          <a:p>
            <a:r>
              <a:rPr lang="en-US" b="1" dirty="0"/>
              <a:t>Step6: On Order confirmation: display if gift wrap service was selected by customer and display the gift message</a:t>
            </a:r>
          </a:p>
          <a:p>
            <a:endParaRPr lang="en-US" b="1" dirty="0">
              <a:effectLst/>
            </a:endParaRPr>
          </a:p>
          <a:p>
            <a:r>
              <a:rPr lang="en-PH" dirty="0"/>
              <a:t>1.) To display in the </a:t>
            </a:r>
            <a:r>
              <a:rPr lang="en-PH" b="1" dirty="0"/>
              <a:t>Shopping Cart </a:t>
            </a:r>
            <a:r>
              <a:rPr lang="en-PH" dirty="0"/>
              <a:t>List, </a:t>
            </a:r>
          </a:p>
          <a:p>
            <a:r>
              <a:rPr lang="en-PH" dirty="0"/>
              <a:t>you must include the following code in </a:t>
            </a:r>
            <a:r>
              <a:rPr lang="en-PH" b="1" dirty="0" err="1"/>
              <a:t>OrderItemDetail.jsp</a:t>
            </a:r>
            <a:r>
              <a:rPr lang="en-PH" b="1" dirty="0"/>
              <a:t> </a:t>
            </a:r>
            <a:r>
              <a:rPr lang="en-PH" dirty="0"/>
              <a:t>in the directory of </a:t>
            </a:r>
            <a:r>
              <a:rPr lang="en-PH" b="1" dirty="0" err="1"/>
              <a:t>crs</a:t>
            </a:r>
            <a:r>
              <a:rPr lang="en-PH" b="1" dirty="0"/>
              <a:t>-web -&gt; </a:t>
            </a:r>
            <a:r>
              <a:rPr lang="en-PH" b="1" dirty="0" err="1"/>
              <a:t>WebContent</a:t>
            </a:r>
            <a:r>
              <a:rPr lang="en-PH" b="1" dirty="0"/>
              <a:t> -&gt; </a:t>
            </a:r>
            <a:r>
              <a:rPr lang="en-PH" b="1" dirty="0" err="1"/>
              <a:t>AuroraStorefrontAssetStore</a:t>
            </a:r>
            <a:r>
              <a:rPr lang="en-PH" b="1" dirty="0"/>
              <a:t>/Snippets -&gt; Order -&gt; Cart</a:t>
            </a:r>
            <a:r>
              <a:rPr lang="en-PH" dirty="0"/>
              <a:t>:</a:t>
            </a:r>
          </a:p>
          <a:p>
            <a:r>
              <a:rPr lang="en-PH" dirty="0"/>
              <a:t>&lt;!-- Gift Wrap message START --&gt;</a:t>
            </a:r>
          </a:p>
          <a:p>
            <a:r>
              <a:rPr lang="en-PH" dirty="0"/>
              <a:t>&lt;</a:t>
            </a:r>
            <a:r>
              <a:rPr lang="en-PH" dirty="0" err="1"/>
              <a:t>c:if</a:t>
            </a:r>
            <a:r>
              <a:rPr lang="en-PH" dirty="0"/>
              <a:t> test="${!empty  </a:t>
            </a:r>
            <a:r>
              <a:rPr lang="en-PH" dirty="0" err="1"/>
              <a:t>orderItem.orderItemExtendAttribute</a:t>
            </a:r>
            <a:r>
              <a:rPr lang="en-PH" dirty="0"/>
              <a:t>}"&gt;</a:t>
            </a:r>
          </a:p>
          <a:p>
            <a:r>
              <a:rPr lang="en-PH" dirty="0"/>
              <a:t>&lt;span&gt;Availed Gift Wrapping Service: Yes&lt;/span&gt;&lt;</a:t>
            </a:r>
            <a:r>
              <a:rPr lang="en-PH" dirty="0" err="1"/>
              <a:t>br</a:t>
            </a:r>
            <a:r>
              <a:rPr lang="en-PH" dirty="0"/>
              <a:t>/&gt;</a:t>
            </a:r>
          </a:p>
          <a:p>
            <a:r>
              <a:rPr lang="en-PH" dirty="0"/>
              <a:t>&lt;span&gt;Gift Message: &lt;</a:t>
            </a:r>
            <a:r>
              <a:rPr lang="en-PH" dirty="0" err="1"/>
              <a:t>c:out</a:t>
            </a:r>
            <a:r>
              <a:rPr lang="en-PH" dirty="0"/>
              <a:t> value="${</a:t>
            </a:r>
            <a:r>
              <a:rPr lang="en-PH" dirty="0" err="1"/>
              <a:t>orderItem.orderItemExtendAttribute</a:t>
            </a:r>
            <a:r>
              <a:rPr lang="en-PH" dirty="0"/>
              <a:t>[0].</a:t>
            </a:r>
            <a:r>
              <a:rPr lang="en-PH" dirty="0" err="1"/>
              <a:t>attributeValue</a:t>
            </a:r>
            <a:r>
              <a:rPr lang="en-PH" dirty="0"/>
              <a:t>}" /&gt;&lt;/span&gt;&lt;</a:t>
            </a:r>
            <a:r>
              <a:rPr lang="en-PH" dirty="0" err="1"/>
              <a:t>br</a:t>
            </a:r>
            <a:r>
              <a:rPr lang="en-PH" dirty="0"/>
              <a:t>/&gt;</a:t>
            </a:r>
          </a:p>
          <a:p>
            <a:r>
              <a:rPr lang="en-PH" dirty="0"/>
              <a:t>&lt;/</a:t>
            </a:r>
            <a:r>
              <a:rPr lang="en-PH" dirty="0" err="1"/>
              <a:t>c:if</a:t>
            </a:r>
            <a:r>
              <a:rPr lang="en-PH" dirty="0"/>
              <a:t>&gt;</a:t>
            </a:r>
          </a:p>
          <a:p>
            <a:r>
              <a:rPr lang="en-PH" dirty="0"/>
              <a:t>&lt;!-- Gift Wrap message END --&gt;</a:t>
            </a:r>
          </a:p>
          <a:p>
            <a:r>
              <a:rPr lang="en-US" dirty="0"/>
              <a:t>2.) Also display in the </a:t>
            </a:r>
            <a:r>
              <a:rPr lang="en-US" b="1" dirty="0"/>
              <a:t>Shipping &amp; Billing Method </a:t>
            </a:r>
            <a:endParaRPr lang="en-US" dirty="0"/>
          </a:p>
          <a:p>
            <a:r>
              <a:rPr lang="en-US" dirty="0"/>
              <a:t>2.) Also display in the </a:t>
            </a:r>
            <a:r>
              <a:rPr lang="en-US" b="1" dirty="0"/>
              <a:t>Order Summary </a:t>
            </a:r>
            <a:endParaRPr lang="en-US" dirty="0"/>
          </a:p>
          <a:p>
            <a:endParaRPr lang="en-US" dirty="0">
              <a:effectLst/>
            </a:endParaRPr>
          </a:p>
        </p:txBody>
      </p:sp>
    </p:spTree>
    <p:extLst>
      <p:ext uri="{BB962C8B-B14F-4D97-AF65-F5344CB8AC3E}">
        <p14:creationId xmlns:p14="http://schemas.microsoft.com/office/powerpoint/2010/main" val="1102603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8EE559-364E-4453-93CE-7ED95D1631C6}"/>
              </a:ext>
            </a:extLst>
          </p:cNvPr>
          <p:cNvSpPr/>
          <p:nvPr/>
        </p:nvSpPr>
        <p:spPr>
          <a:xfrm>
            <a:off x="933974" y="587840"/>
            <a:ext cx="6096000" cy="6463308"/>
          </a:xfrm>
          <a:prstGeom prst="rect">
            <a:avLst/>
          </a:prstGeom>
        </p:spPr>
        <p:txBody>
          <a:bodyPr>
            <a:spAutoFit/>
          </a:bodyPr>
          <a:lstStyle/>
          <a:p>
            <a:r>
              <a:rPr lang="en-US" b="1" dirty="0"/>
              <a:t>Part 2 Step 1: </a:t>
            </a:r>
          </a:p>
          <a:p>
            <a:r>
              <a:rPr lang="en-US" b="1" dirty="0"/>
              <a:t>Complete User registration : add 2 fields</a:t>
            </a:r>
            <a:endParaRPr lang="en-US" dirty="0"/>
          </a:p>
          <a:p>
            <a:r>
              <a:rPr lang="en-US" b="1" dirty="0"/>
              <a:t>User </a:t>
            </a:r>
            <a:r>
              <a:rPr lang="en-US" b="1" dirty="0" err="1"/>
              <a:t>favourite</a:t>
            </a:r>
            <a:r>
              <a:rPr lang="en-US" b="1" dirty="0"/>
              <a:t> </a:t>
            </a:r>
            <a:r>
              <a:rPr lang="en-US" b="1" dirty="0" err="1"/>
              <a:t>colour</a:t>
            </a:r>
            <a:endParaRPr lang="en-US" dirty="0"/>
          </a:p>
          <a:p>
            <a:r>
              <a:rPr lang="en-US" b="1" dirty="0" err="1"/>
              <a:t>favourite</a:t>
            </a:r>
            <a:r>
              <a:rPr lang="en-US" b="1" dirty="0"/>
              <a:t> food</a:t>
            </a:r>
            <a:endParaRPr lang="en-US" dirty="0"/>
          </a:p>
          <a:p>
            <a:r>
              <a:rPr lang="en-US" b="1" dirty="0"/>
              <a:t>Save in custom table, using JPA. Extend the user registration command</a:t>
            </a:r>
            <a:endParaRPr lang="en-US" dirty="0"/>
          </a:p>
          <a:p>
            <a:endParaRPr lang="en-US" b="1" dirty="0"/>
          </a:p>
          <a:p>
            <a:endParaRPr lang="en-US" b="1" dirty="0"/>
          </a:p>
          <a:p>
            <a:r>
              <a:rPr lang="en-US" dirty="0"/>
              <a:t>Create a custom web page</a:t>
            </a:r>
          </a:p>
          <a:p>
            <a:r>
              <a:rPr lang="en-PH" dirty="0" err="1"/>
              <a:t>UserFavorites.jsp</a:t>
            </a:r>
            <a:r>
              <a:rPr lang="en-PH" dirty="0"/>
              <a:t> located at</a:t>
            </a:r>
          </a:p>
          <a:p>
            <a:r>
              <a:rPr lang="en-PH" b="1" dirty="0" err="1"/>
              <a:t>crs</a:t>
            </a:r>
            <a:r>
              <a:rPr lang="en-PH" b="1" dirty="0"/>
              <a:t>-web</a:t>
            </a:r>
            <a:r>
              <a:rPr lang="en-PH" dirty="0"/>
              <a:t>/</a:t>
            </a:r>
            <a:r>
              <a:rPr lang="en-PH" dirty="0" err="1"/>
              <a:t>WebContent</a:t>
            </a:r>
            <a:r>
              <a:rPr lang="en-PH" dirty="0"/>
              <a:t>/</a:t>
            </a:r>
            <a:r>
              <a:rPr lang="en-PH" dirty="0" err="1"/>
              <a:t>AuroraStorefrontAssetStore</a:t>
            </a:r>
            <a:r>
              <a:rPr lang="en-PH" dirty="0"/>
              <a:t>/</a:t>
            </a:r>
            <a:r>
              <a:rPr lang="en-PH" dirty="0" err="1"/>
              <a:t>UserArea</a:t>
            </a:r>
            <a:r>
              <a:rPr lang="en-PH" dirty="0"/>
              <a:t>/</a:t>
            </a:r>
            <a:r>
              <a:rPr lang="en-PH" dirty="0" err="1"/>
              <a:t>AccountSection</a:t>
            </a:r>
            <a:endParaRPr lang="en-PH" dirty="0"/>
          </a:p>
          <a:p>
            <a:endParaRPr lang="en-US" dirty="0"/>
          </a:p>
          <a:p>
            <a:r>
              <a:rPr lang="en-IN" dirty="0">
                <a:ea typeface="Calibri"/>
                <a:cs typeface="Calibri"/>
                <a:sym typeface="Calibri"/>
              </a:rPr>
              <a:t>Register the </a:t>
            </a:r>
            <a:r>
              <a:rPr lang="en-IN" dirty="0" err="1">
                <a:ea typeface="Calibri"/>
                <a:cs typeface="Calibri"/>
                <a:sym typeface="Calibri"/>
              </a:rPr>
              <a:t>url</a:t>
            </a:r>
            <a:r>
              <a:rPr lang="en-IN" dirty="0">
                <a:ea typeface="Calibri"/>
                <a:cs typeface="Calibri"/>
                <a:sym typeface="Calibri"/>
              </a:rPr>
              <a:t> and the bean in views-ext.xml</a:t>
            </a:r>
            <a:endParaRPr lang="en-US" dirty="0">
              <a:ea typeface="Calibri"/>
              <a:cs typeface="Calibri"/>
              <a:sym typeface="Calibri"/>
            </a:endParaRPr>
          </a:p>
          <a:p>
            <a:endParaRPr lang="en-IN" dirty="0">
              <a:ea typeface="Calibri"/>
              <a:cs typeface="Calibri"/>
              <a:sym typeface="Calibri"/>
            </a:endParaRPr>
          </a:p>
          <a:p>
            <a:r>
              <a:rPr lang="en-IN" dirty="0">
                <a:ea typeface="Calibri"/>
                <a:cs typeface="Calibri"/>
                <a:sym typeface="Calibri"/>
              </a:rPr>
              <a:t>Create Handler named “FavoriteHandler.java” located at </a:t>
            </a:r>
            <a:r>
              <a:rPr lang="en-PH" b="1" dirty="0" err="1"/>
              <a:t>WebSphereCommerceServerExtensionsLogic</a:t>
            </a:r>
            <a:endParaRPr lang="en-PH" dirty="0"/>
          </a:p>
          <a:p>
            <a:endParaRPr lang="en-IN" dirty="0">
              <a:ea typeface="Calibri"/>
              <a:cs typeface="Calibri"/>
              <a:sym typeface="Calibri"/>
            </a:endParaRPr>
          </a:p>
          <a:p>
            <a:r>
              <a:rPr lang="en-IN" dirty="0">
                <a:ea typeface="Calibri"/>
                <a:cs typeface="Calibri"/>
                <a:sym typeface="Calibri"/>
              </a:rPr>
              <a:t>Register the package name of your created Handler</a:t>
            </a:r>
          </a:p>
          <a:p>
            <a:r>
              <a:rPr lang="en-IN" dirty="0">
                <a:ea typeface="Calibri"/>
                <a:cs typeface="Calibri"/>
                <a:sym typeface="Calibri"/>
              </a:rPr>
              <a:t>In resources-</a:t>
            </a:r>
            <a:r>
              <a:rPr lang="en-IN" dirty="0" err="1">
                <a:ea typeface="Calibri"/>
                <a:cs typeface="Calibri"/>
                <a:sym typeface="Calibri"/>
              </a:rPr>
              <a:t>ext.properties</a:t>
            </a:r>
            <a:r>
              <a:rPr lang="en-IN" dirty="0">
                <a:ea typeface="Calibri"/>
                <a:cs typeface="Calibri"/>
                <a:sym typeface="Calibri"/>
              </a:rPr>
              <a:t> </a:t>
            </a:r>
            <a:r>
              <a:rPr lang="en-US" dirty="0"/>
              <a:t>located at </a:t>
            </a:r>
            <a:r>
              <a:rPr lang="en-US" b="1" dirty="0"/>
              <a:t>Rest</a:t>
            </a:r>
            <a:r>
              <a:rPr lang="en-US" dirty="0"/>
              <a:t>/</a:t>
            </a:r>
            <a:r>
              <a:rPr lang="en-US" dirty="0" err="1"/>
              <a:t>WebContent</a:t>
            </a:r>
            <a:r>
              <a:rPr lang="en-US" dirty="0"/>
              <a:t>/WEB-INF/config</a:t>
            </a:r>
          </a:p>
          <a:p>
            <a:endParaRPr lang="en-IN" dirty="0">
              <a:ea typeface="Calibri"/>
              <a:cs typeface="Calibri"/>
              <a:sym typeface="Calibri"/>
            </a:endParaRPr>
          </a:p>
        </p:txBody>
      </p:sp>
    </p:spTree>
    <p:extLst>
      <p:ext uri="{BB962C8B-B14F-4D97-AF65-F5344CB8AC3E}">
        <p14:creationId xmlns:p14="http://schemas.microsoft.com/office/powerpoint/2010/main" val="1112875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0CB9A3-51E3-4A7E-A798-312AD952F881}"/>
              </a:ext>
            </a:extLst>
          </p:cNvPr>
          <p:cNvSpPr/>
          <p:nvPr/>
        </p:nvSpPr>
        <p:spPr>
          <a:xfrm>
            <a:off x="673915" y="197346"/>
            <a:ext cx="6096000" cy="6740307"/>
          </a:xfrm>
          <a:prstGeom prst="rect">
            <a:avLst/>
          </a:prstGeom>
        </p:spPr>
        <p:txBody>
          <a:bodyPr>
            <a:spAutoFit/>
          </a:bodyPr>
          <a:lstStyle/>
          <a:p>
            <a:r>
              <a:rPr lang="en-US" dirty="0"/>
              <a:t>Create a </a:t>
            </a:r>
            <a:r>
              <a:rPr lang="en-US" b="1" dirty="0"/>
              <a:t>rest-template-config.xml</a:t>
            </a:r>
            <a:r>
              <a:rPr lang="en-US" dirty="0"/>
              <a:t> a new resources located at </a:t>
            </a:r>
            <a:r>
              <a:rPr lang="en-US" b="1" dirty="0" err="1"/>
              <a:t>crs</a:t>
            </a:r>
            <a:r>
              <a:rPr lang="en-US" b="1" dirty="0"/>
              <a:t>-web</a:t>
            </a:r>
            <a:r>
              <a:rPr lang="en-US" dirty="0"/>
              <a:t>/</a:t>
            </a:r>
            <a:r>
              <a:rPr lang="en-US" dirty="0" err="1"/>
              <a:t>WebContent</a:t>
            </a:r>
            <a:r>
              <a:rPr lang="en-US" dirty="0"/>
              <a:t>/WEB-INF/xml/config</a:t>
            </a:r>
          </a:p>
          <a:p>
            <a:r>
              <a:rPr lang="en-IN" dirty="0">
                <a:ea typeface="Calibri"/>
                <a:cs typeface="Calibri"/>
                <a:sym typeface="Calibri"/>
              </a:rPr>
              <a:t>And create new folder name “</a:t>
            </a:r>
            <a:r>
              <a:rPr lang="en-IN" dirty="0" err="1">
                <a:ea typeface="Calibri"/>
                <a:cs typeface="Calibri"/>
                <a:sym typeface="Calibri"/>
              </a:rPr>
              <a:t>com.abc.commerce.favorites</a:t>
            </a:r>
            <a:r>
              <a:rPr lang="en-IN" dirty="0">
                <a:ea typeface="Calibri"/>
                <a:cs typeface="Calibri"/>
                <a:sym typeface="Calibri"/>
              </a:rPr>
              <a:t>”</a:t>
            </a:r>
          </a:p>
          <a:p>
            <a:r>
              <a:rPr lang="en-IN" dirty="0">
                <a:ea typeface="Calibri"/>
                <a:cs typeface="Calibri"/>
                <a:sym typeface="Calibri"/>
              </a:rPr>
              <a:t>In </a:t>
            </a:r>
            <a:r>
              <a:rPr lang="en-IN" dirty="0" err="1">
                <a:ea typeface="Calibri"/>
                <a:cs typeface="Calibri"/>
                <a:sym typeface="Calibri"/>
              </a:rPr>
              <a:t>controllers.ext</a:t>
            </a:r>
            <a:r>
              <a:rPr lang="en-IN" dirty="0">
                <a:ea typeface="Calibri"/>
                <a:cs typeface="Calibri"/>
                <a:sym typeface="Calibri"/>
              </a:rPr>
              <a:t>, </a:t>
            </a:r>
            <a:r>
              <a:rPr lang="en-US" dirty="0">
                <a:ea typeface="Calibri"/>
                <a:cs typeface="Calibri"/>
                <a:sym typeface="Calibri"/>
              </a:rPr>
              <a:t>Apply the declared resource on rest-template-config as parameter</a:t>
            </a:r>
          </a:p>
          <a:p>
            <a:r>
              <a:rPr lang="en-IN" dirty="0">
                <a:ea typeface="Calibri"/>
                <a:cs typeface="Calibri"/>
                <a:sym typeface="Calibri"/>
              </a:rPr>
              <a:t>And register the </a:t>
            </a:r>
            <a:r>
              <a:rPr lang="en-IN" dirty="0" err="1">
                <a:ea typeface="Calibri"/>
                <a:cs typeface="Calibri"/>
                <a:sym typeface="Calibri"/>
              </a:rPr>
              <a:t>url</a:t>
            </a:r>
            <a:r>
              <a:rPr lang="en-IN" dirty="0">
                <a:ea typeface="Calibri"/>
                <a:cs typeface="Calibri"/>
                <a:sym typeface="Calibri"/>
              </a:rPr>
              <a:t> and the bean.</a:t>
            </a:r>
          </a:p>
          <a:p>
            <a:endParaRPr lang="en-IN" dirty="0">
              <a:ea typeface="Calibri"/>
              <a:cs typeface="Calibri"/>
              <a:sym typeface="Calibri"/>
            </a:endParaRPr>
          </a:p>
          <a:p>
            <a:r>
              <a:rPr lang="en-IN" dirty="0">
                <a:ea typeface="Calibri"/>
                <a:cs typeface="Calibri"/>
                <a:sym typeface="Calibri"/>
              </a:rPr>
              <a:t>Create a Command Controller and  Command Implementation Controller for Saving information of user </a:t>
            </a:r>
            <a:r>
              <a:rPr lang="en-IN" dirty="0" err="1">
                <a:ea typeface="Calibri"/>
                <a:cs typeface="Calibri"/>
                <a:sym typeface="Calibri"/>
              </a:rPr>
              <a:t>favorite</a:t>
            </a:r>
            <a:r>
              <a:rPr lang="en-IN" dirty="0">
                <a:ea typeface="Calibri"/>
                <a:cs typeface="Calibri"/>
                <a:sym typeface="Calibri"/>
              </a:rPr>
              <a:t> </a:t>
            </a:r>
            <a:r>
              <a:rPr lang="en-IN" dirty="0" err="1">
                <a:ea typeface="Calibri"/>
                <a:cs typeface="Calibri"/>
                <a:sym typeface="Calibri"/>
              </a:rPr>
              <a:t>color</a:t>
            </a:r>
            <a:r>
              <a:rPr lang="en-IN" dirty="0">
                <a:ea typeface="Calibri"/>
                <a:cs typeface="Calibri"/>
                <a:sym typeface="Calibri"/>
              </a:rPr>
              <a:t> and food</a:t>
            </a:r>
          </a:p>
          <a:p>
            <a:endParaRPr lang="en-IN" dirty="0">
              <a:ea typeface="Calibri"/>
              <a:cs typeface="Calibri"/>
              <a:sym typeface="Calibri"/>
            </a:endParaRPr>
          </a:p>
          <a:p>
            <a:r>
              <a:rPr lang="en-IN" dirty="0">
                <a:ea typeface="Calibri"/>
                <a:cs typeface="Calibri"/>
                <a:sym typeface="Calibri"/>
              </a:rPr>
              <a:t>Create a Task Command Controller and Task Command Implementation Controller for Saving information of user </a:t>
            </a:r>
            <a:r>
              <a:rPr lang="en-IN" dirty="0" err="1">
                <a:ea typeface="Calibri"/>
                <a:cs typeface="Calibri"/>
                <a:sym typeface="Calibri"/>
              </a:rPr>
              <a:t>favorite</a:t>
            </a:r>
            <a:r>
              <a:rPr lang="en-IN" dirty="0">
                <a:ea typeface="Calibri"/>
                <a:cs typeface="Calibri"/>
                <a:sym typeface="Calibri"/>
              </a:rPr>
              <a:t> </a:t>
            </a:r>
            <a:r>
              <a:rPr lang="en-IN" dirty="0" err="1">
                <a:ea typeface="Calibri"/>
                <a:cs typeface="Calibri"/>
                <a:sym typeface="Calibri"/>
              </a:rPr>
              <a:t>color</a:t>
            </a:r>
            <a:r>
              <a:rPr lang="en-IN" dirty="0">
                <a:ea typeface="Calibri"/>
                <a:cs typeface="Calibri"/>
                <a:sym typeface="Calibri"/>
              </a:rPr>
              <a:t> and food</a:t>
            </a:r>
          </a:p>
          <a:p>
            <a:endParaRPr lang="en-IN" dirty="0">
              <a:ea typeface="Calibri"/>
              <a:cs typeface="Calibri"/>
              <a:sym typeface="Calibri"/>
            </a:endParaRPr>
          </a:p>
          <a:p>
            <a:r>
              <a:rPr lang="en-IN" dirty="0">
                <a:ea typeface="Calibri"/>
                <a:cs typeface="Calibri"/>
                <a:sym typeface="Calibri"/>
              </a:rPr>
              <a:t>Create a Command Controller and  Command Implementation Controller for Getting information of user </a:t>
            </a:r>
            <a:r>
              <a:rPr lang="en-IN" dirty="0" err="1">
                <a:ea typeface="Calibri"/>
                <a:cs typeface="Calibri"/>
                <a:sym typeface="Calibri"/>
              </a:rPr>
              <a:t>favorite</a:t>
            </a:r>
            <a:r>
              <a:rPr lang="en-IN" dirty="0">
                <a:ea typeface="Calibri"/>
                <a:cs typeface="Calibri"/>
                <a:sym typeface="Calibri"/>
              </a:rPr>
              <a:t> </a:t>
            </a:r>
            <a:r>
              <a:rPr lang="en-IN" dirty="0" err="1">
                <a:ea typeface="Calibri"/>
                <a:cs typeface="Calibri"/>
                <a:sym typeface="Calibri"/>
              </a:rPr>
              <a:t>color</a:t>
            </a:r>
            <a:r>
              <a:rPr lang="en-IN" dirty="0">
                <a:ea typeface="Calibri"/>
                <a:cs typeface="Calibri"/>
                <a:sym typeface="Calibri"/>
              </a:rPr>
              <a:t> and food</a:t>
            </a:r>
          </a:p>
          <a:p>
            <a:endParaRPr lang="en-IN" dirty="0">
              <a:ea typeface="Calibri"/>
              <a:cs typeface="Calibri"/>
              <a:sym typeface="Calibri"/>
            </a:endParaRPr>
          </a:p>
          <a:p>
            <a:r>
              <a:rPr lang="en-IN" dirty="0">
                <a:ea typeface="Calibri"/>
                <a:cs typeface="Calibri"/>
                <a:sym typeface="Calibri"/>
              </a:rPr>
              <a:t>Create a Task Command Controller and Task Command Implementation Controller for Getting information of user </a:t>
            </a:r>
            <a:r>
              <a:rPr lang="en-IN" dirty="0" err="1">
                <a:ea typeface="Calibri"/>
                <a:cs typeface="Calibri"/>
                <a:sym typeface="Calibri"/>
              </a:rPr>
              <a:t>favorite</a:t>
            </a:r>
            <a:r>
              <a:rPr lang="en-IN" dirty="0">
                <a:ea typeface="Calibri"/>
                <a:cs typeface="Calibri"/>
                <a:sym typeface="Calibri"/>
              </a:rPr>
              <a:t> </a:t>
            </a:r>
            <a:r>
              <a:rPr lang="en-IN" dirty="0" err="1">
                <a:ea typeface="Calibri"/>
                <a:cs typeface="Calibri"/>
                <a:sym typeface="Calibri"/>
              </a:rPr>
              <a:t>color</a:t>
            </a:r>
            <a:r>
              <a:rPr lang="en-IN" dirty="0">
                <a:ea typeface="Calibri"/>
                <a:cs typeface="Calibri"/>
                <a:sym typeface="Calibri"/>
              </a:rPr>
              <a:t> and food</a:t>
            </a:r>
          </a:p>
          <a:p>
            <a:endParaRPr lang="en-IN" dirty="0">
              <a:ea typeface="Calibri"/>
              <a:cs typeface="Calibri"/>
              <a:sym typeface="Calibri"/>
            </a:endParaRPr>
          </a:p>
          <a:p>
            <a:endParaRPr lang="en-IN" dirty="0">
              <a:ea typeface="Calibri"/>
              <a:cs typeface="Calibri"/>
              <a:sym typeface="Calibri"/>
            </a:endParaRPr>
          </a:p>
        </p:txBody>
      </p:sp>
    </p:spTree>
    <p:extLst>
      <p:ext uri="{BB962C8B-B14F-4D97-AF65-F5344CB8AC3E}">
        <p14:creationId xmlns:p14="http://schemas.microsoft.com/office/powerpoint/2010/main" val="52251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262672-752D-4669-BF1C-519769425353}"/>
              </a:ext>
            </a:extLst>
          </p:cNvPr>
          <p:cNvSpPr/>
          <p:nvPr/>
        </p:nvSpPr>
        <p:spPr>
          <a:xfrm>
            <a:off x="439023" y="117693"/>
            <a:ext cx="6096000" cy="2031325"/>
          </a:xfrm>
          <a:prstGeom prst="rect">
            <a:avLst/>
          </a:prstGeom>
        </p:spPr>
        <p:txBody>
          <a:bodyPr>
            <a:spAutoFit/>
          </a:bodyPr>
          <a:lstStyle/>
          <a:p>
            <a:pPr lvl="0"/>
            <a:r>
              <a:rPr lang="en-US" dirty="0">
                <a:latin typeface="Helvetica Neue"/>
                <a:ea typeface="Helvetica Neue"/>
                <a:cs typeface="Helvetica Neue"/>
                <a:sym typeface="Helvetica Neue"/>
              </a:rPr>
              <a:t>Create Data Access Bean, DAO, Entity Class for Users Favorite</a:t>
            </a:r>
          </a:p>
          <a:p>
            <a:pPr lvl="0"/>
            <a:endParaRPr lang="en-US" dirty="0">
              <a:latin typeface="Helvetica Neue"/>
              <a:ea typeface="Helvetica Neue"/>
              <a:cs typeface="Helvetica Neue"/>
              <a:sym typeface="Helvetica Neue"/>
            </a:endParaRPr>
          </a:p>
          <a:p>
            <a:pPr lvl="0"/>
            <a:r>
              <a:rPr lang="en-US" dirty="0">
                <a:latin typeface="Helvetica Neue"/>
                <a:ea typeface="Helvetica Neue"/>
                <a:cs typeface="Helvetica Neue"/>
                <a:sym typeface="Helvetica Neue"/>
              </a:rPr>
              <a:t>Create a bean mapping</a:t>
            </a:r>
          </a:p>
          <a:p>
            <a:pPr lvl="0"/>
            <a:endParaRPr lang="en-US" dirty="0">
              <a:latin typeface="Helvetica Neue"/>
              <a:ea typeface="Helvetica Neue"/>
              <a:cs typeface="Helvetica Neue"/>
              <a:sym typeface="Helvetica Neue"/>
            </a:endParaRPr>
          </a:p>
          <a:p>
            <a:pPr lvl="0"/>
            <a:endParaRPr lang="en-US" dirty="0">
              <a:latin typeface="Helvetica Neue"/>
              <a:ea typeface="Helvetica Neue"/>
              <a:cs typeface="Helvetica Neue"/>
              <a:sym typeface="Helvetica Neue"/>
            </a:endParaRPr>
          </a:p>
          <a:p>
            <a:pPr lvl="0" algn="ctr"/>
            <a:endParaRPr lang="en-US" dirty="0">
              <a:latin typeface="Helvetica Neue"/>
              <a:ea typeface="Helvetica Neue"/>
              <a:cs typeface="Helvetica Neue"/>
              <a:sym typeface="Helvetica Neue"/>
            </a:endParaRPr>
          </a:p>
        </p:txBody>
      </p:sp>
    </p:spTree>
    <p:extLst>
      <p:ext uri="{BB962C8B-B14F-4D97-AF65-F5344CB8AC3E}">
        <p14:creationId xmlns:p14="http://schemas.microsoft.com/office/powerpoint/2010/main" val="2948867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51C68-0639-4295-AD0C-4133E5FA6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37" y="1778466"/>
            <a:ext cx="10377181" cy="5079534"/>
          </a:xfrm>
          <a:prstGeom prst="rect">
            <a:avLst/>
          </a:prstGeom>
        </p:spPr>
      </p:pic>
      <p:sp>
        <p:nvSpPr>
          <p:cNvPr id="4" name="Rectangle 3">
            <a:extLst>
              <a:ext uri="{FF2B5EF4-FFF2-40B4-BE49-F238E27FC236}">
                <a16:creationId xmlns:a16="http://schemas.microsoft.com/office/drawing/2014/main" id="{0466353C-A725-49AD-89AF-D80E9E513DBB}"/>
              </a:ext>
            </a:extLst>
          </p:cNvPr>
          <p:cNvSpPr/>
          <p:nvPr/>
        </p:nvSpPr>
        <p:spPr>
          <a:xfrm>
            <a:off x="3184954" y="459189"/>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1</a:t>
            </a:r>
            <a:endParaRPr lang="en-GB" b="1" dirty="0">
              <a:solidFill>
                <a:schemeClr val="bg1"/>
              </a:solidFill>
              <a:latin typeface="Helvetica" pitchFamily="2" charset="0"/>
            </a:endParaRPr>
          </a:p>
        </p:txBody>
      </p:sp>
    </p:spTree>
    <p:extLst>
      <p:ext uri="{BB962C8B-B14F-4D97-AF65-F5344CB8AC3E}">
        <p14:creationId xmlns:p14="http://schemas.microsoft.com/office/powerpoint/2010/main" val="1676763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8D0463-ECBA-4AB4-929A-53D6B9EF6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0351"/>
            <a:ext cx="12192000" cy="4768887"/>
          </a:xfrm>
          <a:prstGeom prst="rect">
            <a:avLst/>
          </a:prstGeom>
        </p:spPr>
      </p:pic>
      <p:sp>
        <p:nvSpPr>
          <p:cNvPr id="4" name="Rectangle 3">
            <a:extLst>
              <a:ext uri="{FF2B5EF4-FFF2-40B4-BE49-F238E27FC236}">
                <a16:creationId xmlns:a16="http://schemas.microsoft.com/office/drawing/2014/main" id="{5EF9E947-A93A-452B-AC65-82C9CE4A17B4}"/>
              </a:ext>
            </a:extLst>
          </p:cNvPr>
          <p:cNvSpPr/>
          <p:nvPr/>
        </p:nvSpPr>
        <p:spPr>
          <a:xfrm>
            <a:off x="3797349" y="528762"/>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1</a:t>
            </a:r>
            <a:endParaRPr lang="en-GB" b="1" dirty="0">
              <a:solidFill>
                <a:schemeClr val="bg1"/>
              </a:solidFill>
              <a:latin typeface="Helvetica" pitchFamily="2" charset="0"/>
            </a:endParaRPr>
          </a:p>
        </p:txBody>
      </p:sp>
    </p:spTree>
    <p:extLst>
      <p:ext uri="{BB962C8B-B14F-4D97-AF65-F5344CB8AC3E}">
        <p14:creationId xmlns:p14="http://schemas.microsoft.com/office/powerpoint/2010/main" val="1184712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1F5B78-EE38-48FC-838D-E0306C6C0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5635"/>
            <a:ext cx="12192000" cy="5199419"/>
          </a:xfrm>
          <a:prstGeom prst="rect">
            <a:avLst/>
          </a:prstGeom>
        </p:spPr>
      </p:pic>
      <p:sp>
        <p:nvSpPr>
          <p:cNvPr id="5" name="Rectangle 4">
            <a:extLst>
              <a:ext uri="{FF2B5EF4-FFF2-40B4-BE49-F238E27FC236}">
                <a16:creationId xmlns:a16="http://schemas.microsoft.com/office/drawing/2014/main" id="{3BF91C92-C323-4BF1-A074-06438A0F38B4}"/>
              </a:ext>
            </a:extLst>
          </p:cNvPr>
          <p:cNvSpPr/>
          <p:nvPr/>
        </p:nvSpPr>
        <p:spPr>
          <a:xfrm>
            <a:off x="3990294" y="408856"/>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1</a:t>
            </a:r>
            <a:endParaRPr lang="en-GB" b="1" dirty="0">
              <a:solidFill>
                <a:schemeClr val="bg1"/>
              </a:solidFill>
              <a:latin typeface="Helvetica" pitchFamily="2" charset="0"/>
            </a:endParaRPr>
          </a:p>
        </p:txBody>
      </p:sp>
    </p:spTree>
    <p:extLst>
      <p:ext uri="{BB962C8B-B14F-4D97-AF65-F5344CB8AC3E}">
        <p14:creationId xmlns:p14="http://schemas.microsoft.com/office/powerpoint/2010/main" val="378463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4224229" y="372546"/>
            <a:ext cx="3741737" cy="461665"/>
          </a:xfrm>
          <a:prstGeom prst="rect">
            <a:avLst/>
          </a:prstGeom>
          <a:noFill/>
        </p:spPr>
        <p:txBody>
          <a:bodyPr wrap="square">
            <a:spAutoFit/>
          </a:bodyPr>
          <a:lstStyle/>
          <a:p>
            <a:pPr algn="ctr"/>
            <a:r>
              <a:rPr lang="en-IN" sz="2400" dirty="0">
                <a:solidFill>
                  <a:schemeClr val="bg1"/>
                </a:solidFill>
                <a:effectLst/>
                <a:latin typeface="Helvetica" pitchFamily="2" charset="0"/>
                <a:ea typeface="Calibri" panose="020F0502020204030204" pitchFamily="34" charset="0"/>
              </a:rPr>
              <a:t>Personal</a:t>
            </a:r>
            <a:r>
              <a:rPr lang="en-IN" sz="2400" b="1" dirty="0">
                <a:solidFill>
                  <a:schemeClr val="bg1"/>
                </a:solidFill>
                <a:effectLst/>
                <a:latin typeface="Helvetica" pitchFamily="2" charset="0"/>
                <a:ea typeface="Calibri" panose="020F0502020204030204" pitchFamily="34" charset="0"/>
              </a:rPr>
              <a:t> </a:t>
            </a:r>
            <a:r>
              <a:rPr lang="en-IN" sz="2400" b="1" dirty="0">
                <a:solidFill>
                  <a:srgbClr val="D4EBD8"/>
                </a:solidFill>
                <a:effectLst/>
                <a:latin typeface="Helvetica" pitchFamily="2" charset="0"/>
                <a:ea typeface="Calibri" panose="020F0502020204030204" pitchFamily="34" charset="0"/>
              </a:rPr>
              <a:t>BACKGROUND</a:t>
            </a:r>
            <a:endParaRPr lang="en-GB" sz="24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079959" y="834211"/>
            <a:ext cx="6030277" cy="369332"/>
          </a:xfrm>
          <a:prstGeom prst="rect">
            <a:avLst/>
          </a:prstGeom>
          <a:noFill/>
        </p:spPr>
        <p:txBody>
          <a:bodyPr wrap="square">
            <a:spAutoFit/>
          </a:bodyPr>
          <a:lstStyle/>
          <a:p>
            <a:pPr algn="ctr"/>
            <a:r>
              <a:rPr lang="en-IN" sz="1800" dirty="0">
                <a:solidFill>
                  <a:schemeClr val="bg1"/>
                </a:solidFill>
                <a:effectLst/>
                <a:latin typeface="Helvetica" pitchFamily="2" charset="0"/>
                <a:ea typeface="Calibri" panose="020F0502020204030204" pitchFamily="34" charset="0"/>
              </a:rPr>
              <a:t>(Name, Past Experience, Qualification, Career Summary)</a:t>
            </a:r>
            <a:endParaRPr lang="en-GB" dirty="0">
              <a:solidFill>
                <a:schemeClr val="bg1"/>
              </a:solidFill>
              <a:latin typeface="Helvetica" pitchFamily="2"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507206" y="1996991"/>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Name : Cabilla, Homer Garnet</a:t>
            </a:r>
            <a:endParaRPr lang="en-GB" b="1" dirty="0">
              <a:solidFill>
                <a:srgbClr val="15102C"/>
              </a:solidFill>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507206" y="2827472"/>
            <a:ext cx="10005699"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Past Experience :  </a:t>
            </a:r>
            <a:r>
              <a:rPr lang="en-IN" sz="1800" b="1" dirty="0" err="1">
                <a:solidFill>
                  <a:srgbClr val="15102C"/>
                </a:solidFill>
                <a:effectLst/>
                <a:latin typeface="Helvetica" pitchFamily="2" charset="0"/>
                <a:ea typeface="Calibri" panose="020F0502020204030204" pitchFamily="34" charset="0"/>
              </a:rPr>
              <a:t>.Net</a:t>
            </a:r>
            <a:r>
              <a:rPr lang="en-IN" sz="1800" b="1" dirty="0">
                <a:solidFill>
                  <a:srgbClr val="15102C"/>
                </a:solidFill>
                <a:effectLst/>
                <a:latin typeface="Helvetica" pitchFamily="2" charset="0"/>
                <a:ea typeface="Calibri" panose="020F0502020204030204" pitchFamily="34" charset="0"/>
              </a:rPr>
              <a:t> Developer 9months</a:t>
            </a:r>
            <a:endParaRPr lang="en-GB" b="1" dirty="0">
              <a:solidFill>
                <a:srgbClr val="15102C"/>
              </a:solidFill>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507206" y="3159771"/>
            <a:ext cx="10071148" cy="1200329"/>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Qualification :  Angular, </a:t>
            </a:r>
            <a:r>
              <a:rPr lang="en-IN" sz="1800" b="1" dirty="0" err="1">
                <a:solidFill>
                  <a:srgbClr val="15102C"/>
                </a:solidFill>
                <a:effectLst/>
                <a:latin typeface="Helvetica" pitchFamily="2" charset="0"/>
                <a:ea typeface="Calibri" panose="020F0502020204030204" pitchFamily="34" charset="0"/>
              </a:rPr>
              <a:t>AngularJs</a:t>
            </a:r>
            <a:r>
              <a:rPr lang="en-IN" sz="1800" b="1" dirty="0">
                <a:solidFill>
                  <a:srgbClr val="15102C"/>
                </a:solidFill>
                <a:effectLst/>
                <a:latin typeface="Helvetica" pitchFamily="2" charset="0"/>
                <a:ea typeface="Calibri" panose="020F0502020204030204" pitchFamily="34" charset="0"/>
              </a:rPr>
              <a:t>, </a:t>
            </a:r>
            <a:r>
              <a:rPr lang="en-IN" sz="1800" b="1" dirty="0" err="1">
                <a:solidFill>
                  <a:srgbClr val="15102C"/>
                </a:solidFill>
                <a:effectLst/>
                <a:latin typeface="Helvetica" pitchFamily="2" charset="0"/>
                <a:ea typeface="Calibri" panose="020F0502020204030204" pitchFamily="34" charset="0"/>
              </a:rPr>
              <a:t>.Net</a:t>
            </a:r>
            <a:r>
              <a:rPr lang="en-IN" sz="1800" b="1" dirty="0">
                <a:solidFill>
                  <a:srgbClr val="15102C"/>
                </a:solidFill>
                <a:effectLst/>
                <a:latin typeface="Helvetica" pitchFamily="2" charset="0"/>
                <a:ea typeface="Calibri" panose="020F0502020204030204" pitchFamily="34" charset="0"/>
              </a:rPr>
              <a:t> </a:t>
            </a:r>
            <a:r>
              <a:rPr lang="en-IN" sz="1800" b="1" dirty="0" err="1">
                <a:solidFill>
                  <a:srgbClr val="15102C"/>
                </a:solidFill>
                <a:effectLst/>
                <a:latin typeface="Helvetica" pitchFamily="2" charset="0"/>
                <a:ea typeface="Calibri" panose="020F0502020204030204" pitchFamily="34" charset="0"/>
              </a:rPr>
              <a:t>Mvc</a:t>
            </a:r>
            <a:r>
              <a:rPr lang="en-IN" sz="1800" b="1" dirty="0">
                <a:solidFill>
                  <a:srgbClr val="15102C"/>
                </a:solidFill>
                <a:effectLst/>
                <a:latin typeface="Helvetica" pitchFamily="2" charset="0"/>
                <a:ea typeface="Calibri" panose="020F0502020204030204" pitchFamily="34" charset="0"/>
              </a:rPr>
              <a:t> </a:t>
            </a:r>
            <a:r>
              <a:rPr lang="en-IN" sz="1800" b="1" dirty="0" err="1">
                <a:solidFill>
                  <a:srgbClr val="15102C"/>
                </a:solidFill>
                <a:effectLst/>
                <a:latin typeface="Helvetica" pitchFamily="2" charset="0"/>
                <a:ea typeface="Calibri" panose="020F0502020204030204" pitchFamily="34" charset="0"/>
              </a:rPr>
              <a:t>.Net</a:t>
            </a:r>
            <a:r>
              <a:rPr lang="en-IN" sz="1800" b="1" dirty="0">
                <a:solidFill>
                  <a:srgbClr val="15102C"/>
                </a:solidFill>
                <a:effectLst/>
                <a:latin typeface="Helvetica" pitchFamily="2" charset="0"/>
                <a:ea typeface="Calibri" panose="020F0502020204030204" pitchFamily="34" charset="0"/>
              </a:rPr>
              <a:t> core 3.0 Web API, </a:t>
            </a:r>
            <a:r>
              <a:rPr lang="en-IN" sz="1800" b="1" dirty="0" err="1">
                <a:solidFill>
                  <a:srgbClr val="15102C"/>
                </a:solidFill>
                <a:effectLst/>
                <a:latin typeface="Helvetica" pitchFamily="2" charset="0"/>
                <a:ea typeface="Calibri" panose="020F0502020204030204" pitchFamily="34" charset="0"/>
              </a:rPr>
              <a:t>Sql</a:t>
            </a:r>
            <a:r>
              <a:rPr lang="en-IN" sz="1800" b="1" dirty="0">
                <a:solidFill>
                  <a:srgbClr val="15102C"/>
                </a:solidFill>
                <a:effectLst/>
                <a:latin typeface="Helvetica" pitchFamily="2" charset="0"/>
                <a:ea typeface="Calibri" panose="020F0502020204030204" pitchFamily="34" charset="0"/>
              </a:rPr>
              <a:t> Server 2019, </a:t>
            </a:r>
            <a:r>
              <a:rPr lang="en-IN" sz="1800" b="1" dirty="0" err="1">
                <a:solidFill>
                  <a:srgbClr val="15102C"/>
                </a:solidFill>
                <a:effectLst/>
                <a:latin typeface="Helvetica" pitchFamily="2" charset="0"/>
                <a:ea typeface="Calibri" panose="020F0502020204030204" pitchFamily="34" charset="0"/>
              </a:rPr>
              <a:t>Github</a:t>
            </a:r>
            <a:endParaRPr lang="en-IN" sz="1800" b="1" dirty="0">
              <a:solidFill>
                <a:srgbClr val="15102C"/>
              </a:solidFill>
              <a:effectLst/>
              <a:latin typeface="Helvetica" pitchFamily="2" charset="0"/>
              <a:ea typeface="Calibri" panose="020F0502020204030204" pitchFamily="34" charset="0"/>
            </a:endParaRPr>
          </a:p>
          <a:p>
            <a:endParaRPr lang="en-PH" b="1" dirty="0"/>
          </a:p>
          <a:p>
            <a:endParaRPr lang="en-GB" b="1" dirty="0">
              <a:solidFill>
                <a:srgbClr val="15102C"/>
              </a:solidFill>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507206" y="3990252"/>
            <a:ext cx="10071148" cy="286232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Career Summary : </a:t>
            </a:r>
            <a:r>
              <a:rPr lang="en-IN" b="1" dirty="0">
                <a:solidFill>
                  <a:srgbClr val="15102C"/>
                </a:solidFill>
                <a:latin typeface="Helvetica" pitchFamily="2" charset="0"/>
                <a:ea typeface="Calibri" panose="020F0502020204030204" pitchFamily="34" charset="0"/>
              </a:rPr>
              <a:t>A web developer specialize in </a:t>
            </a:r>
            <a:r>
              <a:rPr lang="en-IN" b="1" dirty="0" err="1">
                <a:solidFill>
                  <a:srgbClr val="15102C"/>
                </a:solidFill>
                <a:latin typeface="Helvetica" pitchFamily="2" charset="0"/>
                <a:ea typeface="Calibri" panose="020F0502020204030204" pitchFamily="34" charset="0"/>
              </a:rPr>
              <a:t>.Net</a:t>
            </a:r>
            <a:r>
              <a:rPr lang="en-IN" b="1" dirty="0">
                <a:solidFill>
                  <a:srgbClr val="15102C"/>
                </a:solidFill>
                <a:latin typeface="Helvetica" pitchFamily="2" charset="0"/>
                <a:ea typeface="Calibri" panose="020F0502020204030204" pitchFamily="34" charset="0"/>
              </a:rPr>
              <a:t> technologies and Angular framework for frontend focus in fixing bugs that appear in our ticketing system and attend Daily Stand Up meeting for the clients needs.</a:t>
            </a:r>
          </a:p>
          <a:p>
            <a:r>
              <a:rPr lang="en-PH" b="1" dirty="0"/>
              <a:t>Front end using angular framework</a:t>
            </a:r>
          </a:p>
          <a:p>
            <a:r>
              <a:rPr lang="en-PH" b="1" dirty="0"/>
              <a:t>Back End using dotnet core (entity framework) </a:t>
            </a:r>
            <a:r>
              <a:rPr lang="en-PH" b="1" dirty="0" err="1"/>
              <a:t>core,Maintaining</a:t>
            </a:r>
            <a:r>
              <a:rPr lang="en-PH" b="1" dirty="0"/>
              <a:t> System</a:t>
            </a:r>
          </a:p>
          <a:p>
            <a:pPr lvl="0"/>
            <a:r>
              <a:rPr lang="en-PH" b="1" dirty="0"/>
              <a:t>Fixing UI, Creating API, Updating the API</a:t>
            </a:r>
          </a:p>
          <a:p>
            <a:pPr lvl="0"/>
            <a:r>
              <a:rPr lang="en-US" b="1" dirty="0"/>
              <a:t>D</a:t>
            </a:r>
            <a:r>
              <a:rPr lang="en-PH" b="1" dirty="0" err="1"/>
              <a:t>eploy</a:t>
            </a:r>
            <a:r>
              <a:rPr lang="en-PH" b="1" dirty="0"/>
              <a:t> in AWS elastic beans talk</a:t>
            </a:r>
          </a:p>
          <a:p>
            <a:pPr lvl="0"/>
            <a:r>
              <a:rPr lang="en-US" b="1" dirty="0"/>
              <a:t>Deploy Angular in s3 </a:t>
            </a:r>
            <a:r>
              <a:rPr lang="en-US" b="1" dirty="0" err="1"/>
              <a:t>aws</a:t>
            </a:r>
            <a:endParaRPr lang="en-US" b="1" dirty="0"/>
          </a:p>
          <a:p>
            <a:pPr lvl="0"/>
            <a:r>
              <a:rPr lang="en-US" b="1" dirty="0"/>
              <a:t>Deploy in </a:t>
            </a:r>
            <a:endParaRPr lang="en-PH" b="1" dirty="0"/>
          </a:p>
          <a:p>
            <a:endParaRPr lang="en-GB" b="1" dirty="0">
              <a:solidFill>
                <a:srgbClr val="15102C"/>
              </a:solidFill>
            </a:endParaRPr>
          </a:p>
        </p:txBody>
      </p:sp>
    </p:spTree>
    <p:extLst>
      <p:ext uri="{BB962C8B-B14F-4D97-AF65-F5344CB8AC3E}">
        <p14:creationId xmlns:p14="http://schemas.microsoft.com/office/powerpoint/2010/main" val="218938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524CEB-A618-4782-905F-AE102C0CD399}"/>
              </a:ext>
            </a:extLst>
          </p:cNvPr>
          <p:cNvSpPr/>
          <p:nvPr/>
        </p:nvSpPr>
        <p:spPr>
          <a:xfrm>
            <a:off x="4141296" y="509523"/>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1</a:t>
            </a:r>
            <a:endParaRPr lang="en-GB"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CEE41185-49BD-49B4-970A-47AE2C84C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4020"/>
            <a:ext cx="12192000" cy="3774084"/>
          </a:xfrm>
          <a:prstGeom prst="rect">
            <a:avLst/>
          </a:prstGeom>
        </p:spPr>
      </p:pic>
    </p:spTree>
    <p:extLst>
      <p:ext uri="{BB962C8B-B14F-4D97-AF65-F5344CB8AC3E}">
        <p14:creationId xmlns:p14="http://schemas.microsoft.com/office/powerpoint/2010/main" val="3585109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9918FC-D7E2-4A8F-AEF1-7164D9CC70B0}"/>
              </a:ext>
            </a:extLst>
          </p:cNvPr>
          <p:cNvSpPr/>
          <p:nvPr/>
        </p:nvSpPr>
        <p:spPr>
          <a:xfrm>
            <a:off x="3990295" y="610191"/>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2</a:t>
            </a:r>
            <a:endParaRPr lang="en-GB"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2BFA5443-2E9F-444F-A6B1-383537C20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6" y="1627814"/>
            <a:ext cx="11820525" cy="5867400"/>
          </a:xfrm>
          <a:prstGeom prst="rect">
            <a:avLst/>
          </a:prstGeom>
        </p:spPr>
      </p:pic>
    </p:spTree>
    <p:extLst>
      <p:ext uri="{BB962C8B-B14F-4D97-AF65-F5344CB8AC3E}">
        <p14:creationId xmlns:p14="http://schemas.microsoft.com/office/powerpoint/2010/main" val="2813672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81650D-FAB7-4CE0-87CE-1EF426862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3387"/>
            <a:ext cx="12192000" cy="5094613"/>
          </a:xfrm>
          <a:prstGeom prst="rect">
            <a:avLst/>
          </a:prstGeom>
        </p:spPr>
      </p:pic>
      <p:sp>
        <p:nvSpPr>
          <p:cNvPr id="4" name="Rectangle 3">
            <a:extLst>
              <a:ext uri="{FF2B5EF4-FFF2-40B4-BE49-F238E27FC236}">
                <a16:creationId xmlns:a16="http://schemas.microsoft.com/office/drawing/2014/main" id="{DBE4C9B2-8221-4049-A259-F75B9FE368F6}"/>
              </a:ext>
            </a:extLst>
          </p:cNvPr>
          <p:cNvSpPr/>
          <p:nvPr/>
        </p:nvSpPr>
        <p:spPr>
          <a:xfrm>
            <a:off x="3990295" y="610191"/>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2</a:t>
            </a:r>
            <a:endParaRPr lang="en-GB"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235876D4-57AD-4A5B-BFD6-C5E36D801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36" y="1627814"/>
            <a:ext cx="11820525" cy="5867400"/>
          </a:xfrm>
          <a:prstGeom prst="rect">
            <a:avLst/>
          </a:prstGeom>
        </p:spPr>
      </p:pic>
    </p:spTree>
    <p:extLst>
      <p:ext uri="{BB962C8B-B14F-4D97-AF65-F5344CB8AC3E}">
        <p14:creationId xmlns:p14="http://schemas.microsoft.com/office/powerpoint/2010/main" val="57040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DA9FDA-F285-49B3-AE70-E4940883F8EA}"/>
              </a:ext>
            </a:extLst>
          </p:cNvPr>
          <p:cNvSpPr/>
          <p:nvPr/>
        </p:nvSpPr>
        <p:spPr>
          <a:xfrm>
            <a:off x="3990295" y="526301"/>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2</a:t>
            </a:r>
            <a:endParaRPr lang="en-GB"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92D2CEC7-8A0A-4F28-A6FC-EA30A7B4B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3387"/>
            <a:ext cx="12192000" cy="5094613"/>
          </a:xfrm>
          <a:prstGeom prst="rect">
            <a:avLst/>
          </a:prstGeom>
        </p:spPr>
      </p:pic>
    </p:spTree>
    <p:extLst>
      <p:ext uri="{BB962C8B-B14F-4D97-AF65-F5344CB8AC3E}">
        <p14:creationId xmlns:p14="http://schemas.microsoft.com/office/powerpoint/2010/main" val="355288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B7CB4A-C63C-4173-9EB5-2688494E3899}"/>
              </a:ext>
            </a:extLst>
          </p:cNvPr>
          <p:cNvSpPr/>
          <p:nvPr/>
        </p:nvSpPr>
        <p:spPr>
          <a:xfrm>
            <a:off x="4216797" y="517912"/>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2</a:t>
            </a:r>
            <a:endParaRPr lang="en-GB"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1C575413-40DA-4FD8-9215-05549D96B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1629"/>
            <a:ext cx="12192000" cy="5125674"/>
          </a:xfrm>
          <a:prstGeom prst="rect">
            <a:avLst/>
          </a:prstGeom>
        </p:spPr>
      </p:pic>
    </p:spTree>
    <p:extLst>
      <p:ext uri="{BB962C8B-B14F-4D97-AF65-F5344CB8AC3E}">
        <p14:creationId xmlns:p14="http://schemas.microsoft.com/office/powerpoint/2010/main" val="224332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221561-3458-49F9-ADFA-EFD9BFBFECA9}"/>
              </a:ext>
            </a:extLst>
          </p:cNvPr>
          <p:cNvSpPr/>
          <p:nvPr/>
        </p:nvSpPr>
        <p:spPr>
          <a:xfrm>
            <a:off x="4166464" y="517912"/>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2</a:t>
            </a:r>
            <a:endParaRPr lang="en-GB"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13F9A2D6-4FA1-4399-AB93-DB9380ACC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6186"/>
            <a:ext cx="12192000" cy="4653901"/>
          </a:xfrm>
          <a:prstGeom prst="rect">
            <a:avLst/>
          </a:prstGeom>
        </p:spPr>
      </p:pic>
    </p:spTree>
    <p:extLst>
      <p:ext uri="{BB962C8B-B14F-4D97-AF65-F5344CB8AC3E}">
        <p14:creationId xmlns:p14="http://schemas.microsoft.com/office/powerpoint/2010/main" val="10811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3E8443-A61A-4F03-846F-E2E7868C9DC5}"/>
              </a:ext>
            </a:extLst>
          </p:cNvPr>
          <p:cNvSpPr/>
          <p:nvPr/>
        </p:nvSpPr>
        <p:spPr>
          <a:xfrm>
            <a:off x="4116129" y="417244"/>
            <a:ext cx="4211409" cy="646331"/>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2</a:t>
            </a:r>
          </a:p>
          <a:p>
            <a:pPr algn="ctr"/>
            <a:r>
              <a:rPr lang="en-IN" b="1" dirty="0">
                <a:solidFill>
                  <a:schemeClr val="bg1"/>
                </a:solidFill>
                <a:latin typeface="Helvetica" pitchFamily="2" charset="0"/>
              </a:rPr>
              <a:t>OUTPUT</a:t>
            </a:r>
            <a:endParaRPr lang="en-GB"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AC49A76D-0819-4677-9038-8662F69FD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8936"/>
            <a:ext cx="12192000" cy="4891481"/>
          </a:xfrm>
          <a:prstGeom prst="rect">
            <a:avLst/>
          </a:prstGeom>
        </p:spPr>
      </p:pic>
    </p:spTree>
    <p:extLst>
      <p:ext uri="{BB962C8B-B14F-4D97-AF65-F5344CB8AC3E}">
        <p14:creationId xmlns:p14="http://schemas.microsoft.com/office/powerpoint/2010/main" val="4121243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11DFED-923E-422E-BDCE-25E5EEAE0CBA}"/>
              </a:ext>
            </a:extLst>
          </p:cNvPr>
          <p:cNvSpPr/>
          <p:nvPr/>
        </p:nvSpPr>
        <p:spPr>
          <a:xfrm>
            <a:off x="3400337" y="454914"/>
            <a:ext cx="6096000" cy="369332"/>
          </a:xfrm>
          <a:prstGeom prst="rect">
            <a:avLst/>
          </a:prstGeom>
        </p:spPr>
        <p:txBody>
          <a:bodyPr>
            <a:spAutoFit/>
          </a:bodyPr>
          <a:lstStyle/>
          <a:p>
            <a:pPr algn="ctr"/>
            <a:r>
              <a:rPr lang="en-IN" b="1" dirty="0">
                <a:solidFill>
                  <a:schemeClr val="bg1"/>
                </a:solidFill>
                <a:latin typeface="Helvetica" pitchFamily="2" charset="0"/>
                <a:ea typeface="Calibri" panose="020F0502020204030204" pitchFamily="34" charset="0"/>
              </a:rPr>
              <a:t>Important areas of the Project Step 3</a:t>
            </a:r>
          </a:p>
        </p:txBody>
      </p:sp>
      <p:pic>
        <p:nvPicPr>
          <p:cNvPr id="6" name="Picture 5">
            <a:extLst>
              <a:ext uri="{FF2B5EF4-FFF2-40B4-BE49-F238E27FC236}">
                <a16:creationId xmlns:a16="http://schemas.microsoft.com/office/drawing/2014/main" id="{2ADD02F7-4A9E-4D0E-87D6-F772AC90E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7108"/>
            <a:ext cx="12192000" cy="5807476"/>
          </a:xfrm>
          <a:prstGeom prst="rect">
            <a:avLst/>
          </a:prstGeom>
        </p:spPr>
      </p:pic>
    </p:spTree>
    <p:extLst>
      <p:ext uri="{BB962C8B-B14F-4D97-AF65-F5344CB8AC3E}">
        <p14:creationId xmlns:p14="http://schemas.microsoft.com/office/powerpoint/2010/main" val="1569921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03288-3593-4A60-97DF-867F2924FF93}"/>
              </a:ext>
            </a:extLst>
          </p:cNvPr>
          <p:cNvSpPr/>
          <p:nvPr/>
        </p:nvSpPr>
        <p:spPr>
          <a:xfrm>
            <a:off x="4342632" y="551468"/>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3</a:t>
            </a:r>
          </a:p>
        </p:txBody>
      </p:sp>
      <p:pic>
        <p:nvPicPr>
          <p:cNvPr id="6" name="Picture 5">
            <a:extLst>
              <a:ext uri="{FF2B5EF4-FFF2-40B4-BE49-F238E27FC236}">
                <a16:creationId xmlns:a16="http://schemas.microsoft.com/office/drawing/2014/main" id="{23E19089-FB88-4EED-985B-0207316EF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1972"/>
            <a:ext cx="12192000" cy="5060969"/>
          </a:xfrm>
          <a:prstGeom prst="rect">
            <a:avLst/>
          </a:prstGeom>
        </p:spPr>
      </p:pic>
    </p:spTree>
    <p:extLst>
      <p:ext uri="{BB962C8B-B14F-4D97-AF65-F5344CB8AC3E}">
        <p14:creationId xmlns:p14="http://schemas.microsoft.com/office/powerpoint/2010/main" val="572565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4466B2-A8B3-481B-82E5-3144AF96E28A}"/>
              </a:ext>
            </a:extLst>
          </p:cNvPr>
          <p:cNvSpPr/>
          <p:nvPr/>
        </p:nvSpPr>
        <p:spPr>
          <a:xfrm>
            <a:off x="3990295" y="434022"/>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3</a:t>
            </a:r>
          </a:p>
        </p:txBody>
      </p:sp>
      <p:pic>
        <p:nvPicPr>
          <p:cNvPr id="4" name="Picture 3">
            <a:extLst>
              <a:ext uri="{FF2B5EF4-FFF2-40B4-BE49-F238E27FC236}">
                <a16:creationId xmlns:a16="http://schemas.microsoft.com/office/drawing/2014/main" id="{7D9D7190-F6E4-480B-A735-C20469F38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9143"/>
            <a:ext cx="12192000" cy="5645960"/>
          </a:xfrm>
          <a:prstGeom prst="rect">
            <a:avLst/>
          </a:prstGeom>
        </p:spPr>
      </p:pic>
    </p:spTree>
    <p:extLst>
      <p:ext uri="{BB962C8B-B14F-4D97-AF65-F5344CB8AC3E}">
        <p14:creationId xmlns:p14="http://schemas.microsoft.com/office/powerpoint/2010/main" val="2530329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730E22-84C3-33DE-6F74-CB73EF6B951D}"/>
              </a:ext>
            </a:extLst>
          </p:cNvPr>
          <p:cNvSpPr txBox="1"/>
          <p:nvPr/>
        </p:nvSpPr>
        <p:spPr>
          <a:xfrm>
            <a:off x="356755" y="132553"/>
            <a:ext cx="3530600" cy="1477328"/>
          </a:xfrm>
          <a:prstGeom prst="rect">
            <a:avLst/>
          </a:prstGeom>
          <a:noFill/>
        </p:spPr>
        <p:txBody>
          <a:bodyPr wrap="square">
            <a:spAutoFit/>
          </a:bodyPr>
          <a:lstStyle/>
          <a:p>
            <a:pPr algn="ctr"/>
            <a:r>
              <a:rPr lang="en-IN" sz="1800" b="1" dirty="0">
                <a:solidFill>
                  <a:schemeClr val="bg1"/>
                </a:solidFill>
                <a:effectLst/>
                <a:latin typeface="Helvetica" pitchFamily="2" charset="0"/>
                <a:ea typeface="Calibri" panose="020F0502020204030204" pitchFamily="34" charset="0"/>
              </a:rPr>
              <a:t>Key Takeaways/Learnings from the </a:t>
            </a:r>
            <a:r>
              <a:rPr lang="en-IN" sz="1800" b="1" dirty="0">
                <a:solidFill>
                  <a:srgbClr val="D4EBD8"/>
                </a:solidFill>
                <a:effectLst/>
                <a:latin typeface="Helvetica" pitchFamily="2" charset="0"/>
                <a:ea typeface="Calibri" panose="020F0502020204030204" pitchFamily="34" charset="0"/>
              </a:rPr>
              <a:t>Program (HTD)</a:t>
            </a:r>
          </a:p>
          <a:p>
            <a:pPr algn="ctr"/>
            <a:endParaRPr lang="en-IN" b="1" dirty="0">
              <a:solidFill>
                <a:srgbClr val="D4EBD8"/>
              </a:solidFill>
              <a:latin typeface="Helvetica" pitchFamily="2" charset="0"/>
            </a:endParaRPr>
          </a:p>
          <a:p>
            <a:pPr algn="ctr"/>
            <a:r>
              <a:rPr lang="en-IN" sz="1800" b="1" dirty="0">
                <a:solidFill>
                  <a:srgbClr val="D4EBD8"/>
                </a:solidFill>
                <a:latin typeface="Helvetica" pitchFamily="2" charset="0"/>
              </a:rPr>
              <a:t>(Ideas inserted here; paraphrase if needed)</a:t>
            </a:r>
            <a:endParaRPr lang="en-GB" sz="1800" b="1" dirty="0">
              <a:solidFill>
                <a:srgbClr val="D4EBD8"/>
              </a:solidFill>
              <a:latin typeface="Helvetica" pitchFamily="2" charset="0"/>
            </a:endParaRPr>
          </a:p>
        </p:txBody>
      </p:sp>
      <p:sp>
        <p:nvSpPr>
          <p:cNvPr id="2" name="TextBox 1">
            <a:extLst>
              <a:ext uri="{FF2B5EF4-FFF2-40B4-BE49-F238E27FC236}">
                <a16:creationId xmlns:a16="http://schemas.microsoft.com/office/drawing/2014/main" id="{D3DC8850-D31D-33BA-D02D-95AE851635C8}"/>
              </a:ext>
            </a:extLst>
          </p:cNvPr>
          <p:cNvSpPr txBox="1"/>
          <p:nvPr/>
        </p:nvSpPr>
        <p:spPr>
          <a:xfrm>
            <a:off x="4545446" y="206443"/>
            <a:ext cx="7444511" cy="7017306"/>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15102C"/>
                </a:solidFill>
                <a:latin typeface="Helvetica" pitchFamily="2" charset="0"/>
                <a:ea typeface="Calibri" panose="020F0502020204030204" pitchFamily="34" charset="0"/>
              </a:rPr>
              <a:t>Java Spring Framework commands are comparable to REST Controller/Task commands (or insert other language equivalent if you have comparisons)Put here why or how they are </a:t>
            </a:r>
            <a:r>
              <a:rPr lang="en-US" b="1" dirty="0" err="1">
                <a:solidFill>
                  <a:srgbClr val="15102C"/>
                </a:solidFill>
                <a:latin typeface="Helvetica" pitchFamily="2" charset="0"/>
                <a:ea typeface="Calibri" panose="020F0502020204030204" pitchFamily="34" charset="0"/>
              </a:rPr>
              <a:t>comparable.With</a:t>
            </a:r>
            <a:r>
              <a:rPr lang="en-US" b="1" dirty="0">
                <a:solidFill>
                  <a:srgbClr val="15102C"/>
                </a:solidFill>
                <a:latin typeface="Helvetica" pitchFamily="2" charset="0"/>
                <a:ea typeface="Calibri" panose="020F0502020204030204" pitchFamily="34" charset="0"/>
              </a:rPr>
              <a:t> the Spring Framework, the terms entity, DAO, and JPA are also interchangeable.</a:t>
            </a:r>
          </a:p>
          <a:p>
            <a:pPr marL="285750"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r>
              <a:rPr lang="en-US" b="1" dirty="0">
                <a:solidFill>
                  <a:srgbClr val="15102C"/>
                </a:solidFill>
                <a:latin typeface="Helvetica" pitchFamily="2" charset="0"/>
                <a:ea typeface="Calibri" panose="020F0502020204030204" pitchFamily="34" charset="0"/>
              </a:rPr>
              <a:t>OOTB features (Controller/Task Commands, UI) customization/extension</a:t>
            </a:r>
          </a:p>
          <a:p>
            <a:pPr marL="285750" indent="-285750">
              <a:buFont typeface="Arial" panose="020B0604020202020204" pitchFamily="34" charset="0"/>
              <a:buChar char="•"/>
            </a:pPr>
            <a:r>
              <a:rPr lang="en-US" b="1" dirty="0">
                <a:solidFill>
                  <a:srgbClr val="15102C"/>
                </a:solidFill>
                <a:latin typeface="Helvetica" pitchFamily="2" charset="0"/>
                <a:ea typeface="Calibri" panose="020F0502020204030204" pitchFamily="34" charset="0"/>
              </a:rPr>
              <a:t>Adapting the tax logic to your business's needs by extending the OOTB commands</a:t>
            </a:r>
          </a:p>
          <a:p>
            <a:pPr marL="285750" indent="-285750">
              <a:buFont typeface="Arial" panose="020B0604020202020204" pitchFamily="34" charset="0"/>
              <a:buChar char="•"/>
            </a:pPr>
            <a:endParaRPr lang="en-US"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r>
              <a:rPr lang="en-US" b="1" dirty="0">
                <a:solidFill>
                  <a:srgbClr val="15102C"/>
                </a:solidFill>
                <a:latin typeface="Helvetica" pitchFamily="2" charset="0"/>
                <a:ea typeface="Calibri" panose="020F0502020204030204" pitchFamily="34" charset="0"/>
              </a:rPr>
              <a:t>Architecture for WCS8 and WCS9Architecture variations between versions 8.0 and 9.0</a:t>
            </a:r>
          </a:p>
          <a:p>
            <a:pPr marL="285750" indent="-285750">
              <a:buFont typeface="Arial" panose="020B0604020202020204" pitchFamily="34" charset="0"/>
              <a:buChar char="•"/>
            </a:pPr>
            <a:endParaRPr lang="en-US"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r>
              <a:rPr lang="en-US" b="1" dirty="0">
                <a:solidFill>
                  <a:srgbClr val="15102C"/>
                </a:solidFill>
                <a:latin typeface="Helvetica" pitchFamily="2" charset="0"/>
                <a:ea typeface="Calibri" panose="020F0502020204030204" pitchFamily="34" charset="0"/>
              </a:rPr>
              <a:t>Typical WCS programming development </a:t>
            </a:r>
            <a:r>
              <a:rPr lang="en-US" b="1" dirty="0" err="1">
                <a:solidFill>
                  <a:srgbClr val="15102C"/>
                </a:solidFill>
                <a:latin typeface="Helvetica" pitchFamily="2" charset="0"/>
                <a:ea typeface="Calibri" panose="020F0502020204030204" pitchFamily="34" charset="0"/>
              </a:rPr>
              <a:t>flowderived</a:t>
            </a:r>
            <a:r>
              <a:rPr lang="en-US" b="1" dirty="0">
                <a:solidFill>
                  <a:srgbClr val="15102C"/>
                </a:solidFill>
                <a:latin typeface="Helvetica" pitchFamily="2" charset="0"/>
                <a:ea typeface="Calibri" panose="020F0502020204030204" pitchFamily="34" charset="0"/>
              </a:rPr>
              <a:t> from OOTB features like Controller instructions that are already in place.</a:t>
            </a:r>
          </a:p>
          <a:p>
            <a:pPr marL="285750" indent="-285750">
              <a:buFont typeface="Arial" panose="020B0604020202020204" pitchFamily="34" charset="0"/>
              <a:buChar char="•"/>
            </a:pPr>
            <a:endParaRPr lang="en-US"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r>
              <a:rPr lang="en-US" b="1" dirty="0">
                <a:solidFill>
                  <a:srgbClr val="15102C"/>
                </a:solidFill>
                <a:latin typeface="Helvetica" pitchFamily="2" charset="0"/>
                <a:ea typeface="Calibri" panose="020F0502020204030204" pitchFamily="34" charset="0"/>
              </a:rPr>
              <a:t>Utilities </a:t>
            </a:r>
            <a:r>
              <a:rPr lang="en-US" b="1" dirty="0" err="1">
                <a:solidFill>
                  <a:srgbClr val="15102C"/>
                </a:solidFill>
                <a:latin typeface="Helvetica" pitchFamily="2" charset="0"/>
                <a:ea typeface="Calibri" panose="020F0502020204030204" pitchFamily="34" charset="0"/>
              </a:rPr>
              <a:t>WCSDataloadingManagement</a:t>
            </a:r>
            <a:r>
              <a:rPr lang="en-US" b="1" dirty="0">
                <a:solidFill>
                  <a:srgbClr val="15102C"/>
                </a:solidFill>
                <a:latin typeface="Helvetica" pitchFamily="2" charset="0"/>
                <a:ea typeface="Calibri" panose="020F0502020204030204" pitchFamily="34" charset="0"/>
              </a:rPr>
              <a:t> </a:t>
            </a:r>
            <a:r>
              <a:rPr lang="en-US" b="1" dirty="0" err="1">
                <a:solidFill>
                  <a:srgbClr val="15102C"/>
                </a:solidFill>
                <a:latin typeface="Helvetica" pitchFamily="2" charset="0"/>
                <a:ea typeface="Calibri" panose="020F0502020204030204" pitchFamily="34" charset="0"/>
              </a:rPr>
              <a:t>OfficeAdministrator</a:t>
            </a:r>
            <a:r>
              <a:rPr lang="en-US" b="1" dirty="0">
                <a:solidFill>
                  <a:srgbClr val="15102C"/>
                </a:solidFill>
                <a:latin typeface="Helvetica" pitchFamily="2" charset="0"/>
                <a:ea typeface="Calibri" panose="020F0502020204030204" pitchFamily="34" charset="0"/>
              </a:rPr>
              <a:t>/Accelerator Console</a:t>
            </a:r>
          </a:p>
          <a:p>
            <a:pPr marL="285750"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effectLst/>
              <a:latin typeface="Helvetica" pitchFamily="2"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effectLst/>
              <a:latin typeface="Helvetica" pitchFamily="2"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p:txBody>
      </p:sp>
    </p:spTree>
    <p:extLst>
      <p:ext uri="{BB962C8B-B14F-4D97-AF65-F5344CB8AC3E}">
        <p14:creationId xmlns:p14="http://schemas.microsoft.com/office/powerpoint/2010/main" val="962102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8650E8-7FE9-421C-9326-76836BD7DFD1}"/>
              </a:ext>
            </a:extLst>
          </p:cNvPr>
          <p:cNvSpPr/>
          <p:nvPr/>
        </p:nvSpPr>
        <p:spPr>
          <a:xfrm>
            <a:off x="3990295" y="543079"/>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3</a:t>
            </a:r>
          </a:p>
        </p:txBody>
      </p:sp>
      <p:pic>
        <p:nvPicPr>
          <p:cNvPr id="4" name="Picture 3">
            <a:extLst>
              <a:ext uri="{FF2B5EF4-FFF2-40B4-BE49-F238E27FC236}">
                <a16:creationId xmlns:a16="http://schemas.microsoft.com/office/drawing/2014/main" id="{7CFE109A-E1A0-4C87-9F2F-6ED88196B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8697"/>
            <a:ext cx="12192000" cy="4440605"/>
          </a:xfrm>
          <a:prstGeom prst="rect">
            <a:avLst/>
          </a:prstGeom>
        </p:spPr>
      </p:pic>
    </p:spTree>
    <p:extLst>
      <p:ext uri="{BB962C8B-B14F-4D97-AF65-F5344CB8AC3E}">
        <p14:creationId xmlns:p14="http://schemas.microsoft.com/office/powerpoint/2010/main" val="1060581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A19EBD-BA49-406D-A1F4-0999754819A6}"/>
              </a:ext>
            </a:extLst>
          </p:cNvPr>
          <p:cNvSpPr/>
          <p:nvPr/>
        </p:nvSpPr>
        <p:spPr>
          <a:xfrm>
            <a:off x="4116130" y="576635"/>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3</a:t>
            </a:r>
          </a:p>
        </p:txBody>
      </p:sp>
      <p:pic>
        <p:nvPicPr>
          <p:cNvPr id="4" name="Picture 3">
            <a:extLst>
              <a:ext uri="{FF2B5EF4-FFF2-40B4-BE49-F238E27FC236}">
                <a16:creationId xmlns:a16="http://schemas.microsoft.com/office/drawing/2014/main" id="{2AEBEF3D-2726-48C6-B705-174683EFD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9825"/>
            <a:ext cx="12192000" cy="5916382"/>
          </a:xfrm>
          <a:prstGeom prst="rect">
            <a:avLst/>
          </a:prstGeom>
        </p:spPr>
      </p:pic>
    </p:spTree>
    <p:extLst>
      <p:ext uri="{BB962C8B-B14F-4D97-AF65-F5344CB8AC3E}">
        <p14:creationId xmlns:p14="http://schemas.microsoft.com/office/powerpoint/2010/main" val="3417521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6C8BDE-453D-4ABA-8B5C-4504DF8E4229}"/>
              </a:ext>
            </a:extLst>
          </p:cNvPr>
          <p:cNvSpPr/>
          <p:nvPr/>
        </p:nvSpPr>
        <p:spPr>
          <a:xfrm>
            <a:off x="4074184" y="559857"/>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3</a:t>
            </a:r>
          </a:p>
        </p:txBody>
      </p:sp>
      <p:pic>
        <p:nvPicPr>
          <p:cNvPr id="4" name="Picture 3">
            <a:extLst>
              <a:ext uri="{FF2B5EF4-FFF2-40B4-BE49-F238E27FC236}">
                <a16:creationId xmlns:a16="http://schemas.microsoft.com/office/drawing/2014/main" id="{19294A22-4D26-4B13-80B5-5C9283F55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438" y="2095500"/>
            <a:ext cx="9210675" cy="4762500"/>
          </a:xfrm>
          <a:prstGeom prst="rect">
            <a:avLst/>
          </a:prstGeom>
        </p:spPr>
      </p:pic>
    </p:spTree>
    <p:extLst>
      <p:ext uri="{BB962C8B-B14F-4D97-AF65-F5344CB8AC3E}">
        <p14:creationId xmlns:p14="http://schemas.microsoft.com/office/powerpoint/2010/main" val="2655403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693B8-A311-4B12-851F-544F2A628AC9}"/>
              </a:ext>
            </a:extLst>
          </p:cNvPr>
          <p:cNvSpPr/>
          <p:nvPr/>
        </p:nvSpPr>
        <p:spPr>
          <a:xfrm>
            <a:off x="4141296" y="551468"/>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3</a:t>
            </a:r>
          </a:p>
        </p:txBody>
      </p:sp>
      <p:pic>
        <p:nvPicPr>
          <p:cNvPr id="4" name="Picture 3">
            <a:extLst>
              <a:ext uri="{FF2B5EF4-FFF2-40B4-BE49-F238E27FC236}">
                <a16:creationId xmlns:a16="http://schemas.microsoft.com/office/drawing/2014/main" id="{8E20D026-5D12-44DA-B900-A21B3C151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34" y="1526098"/>
            <a:ext cx="10448925" cy="5181600"/>
          </a:xfrm>
          <a:prstGeom prst="rect">
            <a:avLst/>
          </a:prstGeom>
        </p:spPr>
      </p:pic>
    </p:spTree>
    <p:extLst>
      <p:ext uri="{BB962C8B-B14F-4D97-AF65-F5344CB8AC3E}">
        <p14:creationId xmlns:p14="http://schemas.microsoft.com/office/powerpoint/2010/main" val="1638785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0968BC-9CBD-480A-96A3-15B29A9D9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69" y="1649353"/>
            <a:ext cx="10334625" cy="5400675"/>
          </a:xfrm>
          <a:prstGeom prst="rect">
            <a:avLst/>
          </a:prstGeom>
        </p:spPr>
      </p:pic>
      <p:sp>
        <p:nvSpPr>
          <p:cNvPr id="4" name="Rectangle 3">
            <a:extLst>
              <a:ext uri="{FF2B5EF4-FFF2-40B4-BE49-F238E27FC236}">
                <a16:creationId xmlns:a16="http://schemas.microsoft.com/office/drawing/2014/main" id="{45A5B39E-DED8-4A70-B146-9F64A99B4479}"/>
              </a:ext>
            </a:extLst>
          </p:cNvPr>
          <p:cNvSpPr/>
          <p:nvPr/>
        </p:nvSpPr>
        <p:spPr>
          <a:xfrm>
            <a:off x="3797348" y="501134"/>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3</a:t>
            </a:r>
          </a:p>
        </p:txBody>
      </p:sp>
    </p:spTree>
    <p:extLst>
      <p:ext uri="{BB962C8B-B14F-4D97-AF65-F5344CB8AC3E}">
        <p14:creationId xmlns:p14="http://schemas.microsoft.com/office/powerpoint/2010/main" val="3257740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0B4D0C-E908-40BC-A6CD-1445BB4649F0}"/>
              </a:ext>
            </a:extLst>
          </p:cNvPr>
          <p:cNvSpPr/>
          <p:nvPr/>
        </p:nvSpPr>
        <p:spPr>
          <a:xfrm>
            <a:off x="3990295" y="417245"/>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3</a:t>
            </a:r>
          </a:p>
        </p:txBody>
      </p:sp>
      <p:pic>
        <p:nvPicPr>
          <p:cNvPr id="4" name="Picture 3">
            <a:extLst>
              <a:ext uri="{FF2B5EF4-FFF2-40B4-BE49-F238E27FC236}">
                <a16:creationId xmlns:a16="http://schemas.microsoft.com/office/drawing/2014/main" id="{220DAF79-F632-41EB-AADF-F21B2A28A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8062"/>
            <a:ext cx="12192000" cy="4050675"/>
          </a:xfrm>
          <a:prstGeom prst="rect">
            <a:avLst/>
          </a:prstGeom>
        </p:spPr>
      </p:pic>
    </p:spTree>
    <p:extLst>
      <p:ext uri="{BB962C8B-B14F-4D97-AF65-F5344CB8AC3E}">
        <p14:creationId xmlns:p14="http://schemas.microsoft.com/office/powerpoint/2010/main" val="2236541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16C40-36EC-4561-A619-53F824B58072}"/>
              </a:ext>
            </a:extLst>
          </p:cNvPr>
          <p:cNvSpPr/>
          <p:nvPr/>
        </p:nvSpPr>
        <p:spPr>
          <a:xfrm>
            <a:off x="3257724" y="379413"/>
            <a:ext cx="6096000" cy="646331"/>
          </a:xfrm>
          <a:prstGeom prst="rect">
            <a:avLst/>
          </a:prstGeom>
        </p:spPr>
        <p:txBody>
          <a:bodyPr>
            <a:spAutoFit/>
          </a:bodyPr>
          <a:lstStyle/>
          <a:p>
            <a:pPr algn="ctr"/>
            <a:r>
              <a:rPr lang="en-IN" b="1" dirty="0">
                <a:solidFill>
                  <a:schemeClr val="bg1"/>
                </a:solidFill>
                <a:latin typeface="Helvetica" pitchFamily="2" charset="0"/>
                <a:ea typeface="Calibri" panose="020F0502020204030204" pitchFamily="34" charset="0"/>
              </a:rPr>
              <a:t>Important areas of the Project Step 3</a:t>
            </a:r>
          </a:p>
          <a:p>
            <a:pPr algn="ctr"/>
            <a:r>
              <a:rPr lang="en-IN" b="1" dirty="0">
                <a:solidFill>
                  <a:schemeClr val="bg1"/>
                </a:solidFill>
                <a:latin typeface="Helvetica" pitchFamily="2" charset="0"/>
                <a:ea typeface="Calibri" panose="020F0502020204030204" pitchFamily="34" charset="0"/>
              </a:rPr>
              <a:t>OUTPUT</a:t>
            </a:r>
          </a:p>
        </p:txBody>
      </p:sp>
      <p:pic>
        <p:nvPicPr>
          <p:cNvPr id="6" name="Picture 5">
            <a:extLst>
              <a:ext uri="{FF2B5EF4-FFF2-40B4-BE49-F238E27FC236}">
                <a16:creationId xmlns:a16="http://schemas.microsoft.com/office/drawing/2014/main" id="{226CF2EA-92B2-443A-977E-4A99860DD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2885"/>
            <a:ext cx="12192000" cy="5871482"/>
          </a:xfrm>
          <a:prstGeom prst="rect">
            <a:avLst/>
          </a:prstGeom>
        </p:spPr>
      </p:pic>
    </p:spTree>
    <p:extLst>
      <p:ext uri="{BB962C8B-B14F-4D97-AF65-F5344CB8AC3E}">
        <p14:creationId xmlns:p14="http://schemas.microsoft.com/office/powerpoint/2010/main" val="312965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E0FE92-3AFF-4F4A-800F-D17C80FA8BC2}"/>
              </a:ext>
            </a:extLst>
          </p:cNvPr>
          <p:cNvSpPr/>
          <p:nvPr/>
        </p:nvSpPr>
        <p:spPr>
          <a:xfrm>
            <a:off x="3232557" y="404579"/>
            <a:ext cx="6096000" cy="369332"/>
          </a:xfrm>
          <a:prstGeom prst="rect">
            <a:avLst/>
          </a:prstGeom>
        </p:spPr>
        <p:txBody>
          <a:bodyPr>
            <a:spAutoFit/>
          </a:bodyPr>
          <a:lstStyle/>
          <a:p>
            <a:pPr algn="ctr"/>
            <a:r>
              <a:rPr lang="en-IN" b="1" dirty="0">
                <a:solidFill>
                  <a:schemeClr val="bg1"/>
                </a:solidFill>
                <a:latin typeface="Helvetica" pitchFamily="2" charset="0"/>
                <a:ea typeface="Calibri" panose="020F0502020204030204" pitchFamily="34" charset="0"/>
              </a:rPr>
              <a:t>Important areas of the Project Step 5</a:t>
            </a:r>
          </a:p>
        </p:txBody>
      </p:sp>
      <p:pic>
        <p:nvPicPr>
          <p:cNvPr id="4" name="Picture 3">
            <a:extLst>
              <a:ext uri="{FF2B5EF4-FFF2-40B4-BE49-F238E27FC236}">
                <a16:creationId xmlns:a16="http://schemas.microsoft.com/office/drawing/2014/main" id="{388DA6DC-2279-4393-95D8-BB8D76FC3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2504"/>
            <a:ext cx="12192000" cy="5921241"/>
          </a:xfrm>
          <a:prstGeom prst="rect">
            <a:avLst/>
          </a:prstGeom>
        </p:spPr>
      </p:pic>
    </p:spTree>
    <p:extLst>
      <p:ext uri="{BB962C8B-B14F-4D97-AF65-F5344CB8AC3E}">
        <p14:creationId xmlns:p14="http://schemas.microsoft.com/office/powerpoint/2010/main" val="671786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FFF926-56E0-4FD0-B996-0C72AF80CB88}"/>
              </a:ext>
            </a:extLst>
          </p:cNvPr>
          <p:cNvSpPr/>
          <p:nvPr/>
        </p:nvSpPr>
        <p:spPr>
          <a:xfrm>
            <a:off x="3990295" y="610191"/>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5</a:t>
            </a:r>
          </a:p>
        </p:txBody>
      </p:sp>
      <p:pic>
        <p:nvPicPr>
          <p:cNvPr id="4" name="Picture 3">
            <a:extLst>
              <a:ext uri="{FF2B5EF4-FFF2-40B4-BE49-F238E27FC236}">
                <a16:creationId xmlns:a16="http://schemas.microsoft.com/office/drawing/2014/main" id="{6A2F9EE6-AFC1-49D0-9009-B17BAF06D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35132"/>
            <a:ext cx="12192000" cy="2230056"/>
          </a:xfrm>
          <a:prstGeom prst="rect">
            <a:avLst/>
          </a:prstGeom>
        </p:spPr>
      </p:pic>
      <p:pic>
        <p:nvPicPr>
          <p:cNvPr id="6" name="Picture 5">
            <a:extLst>
              <a:ext uri="{FF2B5EF4-FFF2-40B4-BE49-F238E27FC236}">
                <a16:creationId xmlns:a16="http://schemas.microsoft.com/office/drawing/2014/main" id="{7E683D17-BF12-4515-8551-8BDFFE536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242" y="4101780"/>
            <a:ext cx="10267950" cy="2230056"/>
          </a:xfrm>
          <a:prstGeom prst="rect">
            <a:avLst/>
          </a:prstGeom>
        </p:spPr>
      </p:pic>
    </p:spTree>
    <p:extLst>
      <p:ext uri="{BB962C8B-B14F-4D97-AF65-F5344CB8AC3E}">
        <p14:creationId xmlns:p14="http://schemas.microsoft.com/office/powerpoint/2010/main" val="3948688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AE7E33-423D-4266-8025-2E17663CA551}"/>
              </a:ext>
            </a:extLst>
          </p:cNvPr>
          <p:cNvSpPr/>
          <p:nvPr/>
        </p:nvSpPr>
        <p:spPr>
          <a:xfrm>
            <a:off x="4191630" y="492745"/>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5</a:t>
            </a:r>
          </a:p>
        </p:txBody>
      </p:sp>
      <p:pic>
        <p:nvPicPr>
          <p:cNvPr id="4" name="Picture 3">
            <a:extLst>
              <a:ext uri="{FF2B5EF4-FFF2-40B4-BE49-F238E27FC236}">
                <a16:creationId xmlns:a16="http://schemas.microsoft.com/office/drawing/2014/main" id="{553AB552-4081-47E6-8916-2A8BF92C3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2" y="1632787"/>
            <a:ext cx="11971090" cy="6243346"/>
          </a:xfrm>
          <a:prstGeom prst="rect">
            <a:avLst/>
          </a:prstGeom>
        </p:spPr>
      </p:pic>
    </p:spTree>
    <p:extLst>
      <p:ext uri="{BB962C8B-B14F-4D97-AF65-F5344CB8AC3E}">
        <p14:creationId xmlns:p14="http://schemas.microsoft.com/office/powerpoint/2010/main" val="3506900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0E39F5-25A2-2E69-6FA6-5A630D58C85E}"/>
              </a:ext>
            </a:extLst>
          </p:cNvPr>
          <p:cNvSpPr txBox="1"/>
          <p:nvPr/>
        </p:nvSpPr>
        <p:spPr>
          <a:xfrm>
            <a:off x="4563919" y="538952"/>
            <a:ext cx="7444511" cy="5909310"/>
          </a:xfrm>
          <a:prstGeom prst="rect">
            <a:avLst/>
          </a:prstGeom>
          <a:noFill/>
        </p:spPr>
        <p:txBody>
          <a:bodyPr wrap="square">
            <a:spAutoFit/>
          </a:bodyPr>
          <a:lstStyle/>
          <a:p>
            <a:pPr marL="285750" indent="-285750">
              <a:buFont typeface="Arial" panose="020B0604020202020204" pitchFamily="34" charset="0"/>
              <a:buChar char="•"/>
            </a:pPr>
            <a:r>
              <a:rPr lang="en-IN" b="1" dirty="0" err="1">
                <a:solidFill>
                  <a:srgbClr val="15102C"/>
                </a:solidFill>
                <a:latin typeface="Helvetica" pitchFamily="2" charset="0"/>
                <a:ea typeface="Calibri" panose="020F0502020204030204" pitchFamily="34" charset="0"/>
              </a:rPr>
              <a:t>Solr</a:t>
            </a:r>
            <a:r>
              <a:rPr lang="en-IN" b="1" dirty="0">
                <a:solidFill>
                  <a:srgbClr val="15102C"/>
                </a:solidFill>
                <a:latin typeface="Helvetica" pitchFamily="2" charset="0"/>
                <a:ea typeface="Calibri" panose="020F0502020204030204" pitchFamily="34" charset="0"/>
              </a:rPr>
              <a:t> Indexing</a:t>
            </a:r>
          </a:p>
          <a:p>
            <a:pPr marL="742950" lvl="1" indent="-285750">
              <a:buFont typeface="Arial" panose="020B0604020202020204" pitchFamily="34" charset="0"/>
              <a:buChar char="•"/>
            </a:pPr>
            <a:r>
              <a:rPr lang="en-IN" b="1" dirty="0">
                <a:solidFill>
                  <a:srgbClr val="15102C"/>
                </a:solidFill>
                <a:latin typeface="Helvetica" pitchFamily="2" charset="0"/>
                <a:ea typeface="Calibri" panose="020F0502020204030204" pitchFamily="34" charset="0"/>
              </a:rPr>
              <a:t>Building the index through the </a:t>
            </a:r>
            <a:r>
              <a:rPr lang="en-IN" b="1" dirty="0" err="1">
                <a:solidFill>
                  <a:srgbClr val="15102C"/>
                </a:solidFill>
                <a:latin typeface="Helvetica" pitchFamily="2" charset="0"/>
                <a:ea typeface="Calibri" panose="020F0502020204030204" pitchFamily="34" charset="0"/>
              </a:rPr>
              <a:t>cmd</a:t>
            </a:r>
            <a:endParaRPr lang="en-IN" b="1" dirty="0">
              <a:solidFill>
                <a:srgbClr val="15102C"/>
              </a:solidFill>
              <a:latin typeface="Helvetica" pitchFamily="2" charset="0"/>
              <a:ea typeface="Calibri" panose="020F0502020204030204" pitchFamily="34" charset="0"/>
            </a:endParaRPr>
          </a:p>
          <a:p>
            <a:pPr marL="742950" lvl="1" indent="-285750">
              <a:buFont typeface="Arial" panose="020B0604020202020204" pitchFamily="34" charset="0"/>
              <a:buChar char="•"/>
            </a:pPr>
            <a:r>
              <a:rPr lang="en-IN" b="1" dirty="0">
                <a:solidFill>
                  <a:srgbClr val="15102C"/>
                </a:solidFill>
                <a:latin typeface="Helvetica" pitchFamily="2" charset="0"/>
                <a:ea typeface="Calibri" panose="020F0502020204030204" pitchFamily="34" charset="0"/>
              </a:rPr>
              <a:t>Checking the index in browser using the link</a:t>
            </a:r>
          </a:p>
          <a:p>
            <a:pPr marL="742950" lvl="1"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r>
              <a:rPr lang="en-IN" b="1" dirty="0">
                <a:solidFill>
                  <a:srgbClr val="15102C"/>
                </a:solidFill>
                <a:latin typeface="Helvetica" pitchFamily="2" charset="0"/>
                <a:ea typeface="Calibri" panose="020F0502020204030204" pitchFamily="34" charset="0"/>
              </a:rPr>
              <a:t>General Troubleshooting</a:t>
            </a:r>
          </a:p>
          <a:p>
            <a:pPr marL="742950" lvl="1" indent="-285750">
              <a:buFont typeface="Arial" panose="020B0604020202020204" pitchFamily="34" charset="0"/>
              <a:buChar char="•"/>
            </a:pPr>
            <a:r>
              <a:rPr lang="en-IN" b="1" dirty="0">
                <a:solidFill>
                  <a:srgbClr val="15102C"/>
                </a:solidFill>
                <a:latin typeface="Helvetica" pitchFamily="2" charset="0"/>
                <a:ea typeface="Calibri" panose="020F0502020204030204" pitchFamily="34" charset="0"/>
              </a:rPr>
              <a:t>Improvement on the habit of checking consoles to identify the problem in the code (example gen. troubleshooting takeaway)</a:t>
            </a:r>
          </a:p>
          <a:p>
            <a:pPr marL="285750"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r>
              <a:rPr lang="en-IN" b="1" dirty="0">
                <a:solidFill>
                  <a:srgbClr val="15102C"/>
                </a:solidFill>
                <a:latin typeface="Helvetica" pitchFamily="2" charset="0"/>
                <a:ea typeface="Calibri" panose="020F0502020204030204" pitchFamily="34" charset="0"/>
              </a:rPr>
              <a:t>Extending Views</a:t>
            </a:r>
          </a:p>
          <a:p>
            <a:pPr marL="742950" lvl="1" indent="-285750">
              <a:buFont typeface="Arial" panose="020B0604020202020204" pitchFamily="34" charset="0"/>
              <a:buChar char="•"/>
            </a:pPr>
            <a:r>
              <a:rPr lang="en-IN" b="1" dirty="0">
                <a:solidFill>
                  <a:srgbClr val="15102C"/>
                </a:solidFill>
                <a:latin typeface="Helvetica" pitchFamily="2" charset="0"/>
                <a:ea typeface="Calibri" panose="020F0502020204030204" pitchFamily="34" charset="0"/>
              </a:rPr>
              <a:t>Views-ext.xml</a:t>
            </a:r>
          </a:p>
          <a:p>
            <a:pPr marL="742950" lvl="1"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r>
              <a:rPr lang="en-IN" b="1" dirty="0">
                <a:solidFill>
                  <a:srgbClr val="15102C"/>
                </a:solidFill>
                <a:latin typeface="Helvetica" pitchFamily="2" charset="0"/>
                <a:ea typeface="Calibri" panose="020F0502020204030204" pitchFamily="34" charset="0"/>
              </a:rPr>
              <a:t>Hidden OOTB Fields for Developer-Custom-Data</a:t>
            </a:r>
          </a:p>
          <a:p>
            <a:pPr marL="742950" lvl="1" indent="-285750">
              <a:buFont typeface="Arial" panose="020B0604020202020204" pitchFamily="34" charset="0"/>
              <a:buChar char="•"/>
            </a:pPr>
            <a:r>
              <a:rPr lang="en-IN" b="1" dirty="0">
                <a:solidFill>
                  <a:srgbClr val="15102C"/>
                </a:solidFill>
                <a:latin typeface="Helvetica" pitchFamily="2" charset="0"/>
                <a:ea typeface="Calibri" panose="020F0502020204030204" pitchFamily="34" charset="0"/>
              </a:rPr>
              <a:t>Example: ORDERITEMEXTATTR for additional custom data for item order</a:t>
            </a:r>
          </a:p>
          <a:p>
            <a:pPr marL="742950" lvl="1"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r>
              <a:rPr lang="en-IN" b="1" dirty="0">
                <a:solidFill>
                  <a:srgbClr val="15102C"/>
                </a:solidFill>
                <a:latin typeface="Helvetica" pitchFamily="2" charset="0"/>
                <a:ea typeface="Calibri" panose="020F0502020204030204" pitchFamily="34" charset="0"/>
              </a:rPr>
              <a:t>Access Control Policy</a:t>
            </a:r>
          </a:p>
          <a:p>
            <a:pPr marL="742950" lvl="1" indent="-285750">
              <a:buFont typeface="Arial" panose="020B0604020202020204" pitchFamily="34" charset="0"/>
              <a:buChar char="•"/>
            </a:pPr>
            <a:r>
              <a:rPr lang="en-IN" b="1" dirty="0">
                <a:solidFill>
                  <a:srgbClr val="15102C"/>
                </a:solidFill>
                <a:latin typeface="Helvetica" pitchFamily="2" charset="0"/>
                <a:ea typeface="Calibri" panose="020F0502020204030204" pitchFamily="34" charset="0"/>
              </a:rPr>
              <a:t>Managing ACP’s for commands like controller commands</a:t>
            </a:r>
          </a:p>
          <a:p>
            <a:pPr marL="742950" lvl="1"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a:p>
            <a:pPr marL="742950" lvl="1"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p:txBody>
      </p:sp>
    </p:spTree>
    <p:extLst>
      <p:ext uri="{BB962C8B-B14F-4D97-AF65-F5344CB8AC3E}">
        <p14:creationId xmlns:p14="http://schemas.microsoft.com/office/powerpoint/2010/main" val="3114586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33AFA5-983B-435B-A376-A0B6C54EF2A6}"/>
              </a:ext>
            </a:extLst>
          </p:cNvPr>
          <p:cNvSpPr/>
          <p:nvPr/>
        </p:nvSpPr>
        <p:spPr>
          <a:xfrm>
            <a:off x="4183241" y="551468"/>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5</a:t>
            </a:r>
          </a:p>
        </p:txBody>
      </p:sp>
      <p:pic>
        <p:nvPicPr>
          <p:cNvPr id="4" name="Picture 3">
            <a:extLst>
              <a:ext uri="{FF2B5EF4-FFF2-40B4-BE49-F238E27FC236}">
                <a16:creationId xmlns:a16="http://schemas.microsoft.com/office/drawing/2014/main" id="{53EB3BF1-C6C3-4555-9F66-CB15E9611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1242"/>
            <a:ext cx="12192000" cy="2230056"/>
          </a:xfrm>
          <a:prstGeom prst="rect">
            <a:avLst/>
          </a:prstGeom>
        </p:spPr>
      </p:pic>
      <p:pic>
        <p:nvPicPr>
          <p:cNvPr id="6" name="Picture 5">
            <a:extLst>
              <a:ext uri="{FF2B5EF4-FFF2-40B4-BE49-F238E27FC236}">
                <a16:creationId xmlns:a16="http://schemas.microsoft.com/office/drawing/2014/main" id="{9334F54A-C20F-4EE4-8011-C2D0158A8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26662"/>
            <a:ext cx="12192000" cy="2230056"/>
          </a:xfrm>
          <a:prstGeom prst="rect">
            <a:avLst/>
          </a:prstGeom>
        </p:spPr>
      </p:pic>
    </p:spTree>
    <p:extLst>
      <p:ext uri="{BB962C8B-B14F-4D97-AF65-F5344CB8AC3E}">
        <p14:creationId xmlns:p14="http://schemas.microsoft.com/office/powerpoint/2010/main" val="1807948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2E4A62-3523-4321-9CA5-2112DE0512D8}"/>
              </a:ext>
            </a:extLst>
          </p:cNvPr>
          <p:cNvSpPr/>
          <p:nvPr/>
        </p:nvSpPr>
        <p:spPr>
          <a:xfrm>
            <a:off x="4057407" y="475967"/>
            <a:ext cx="4211409" cy="646331"/>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5</a:t>
            </a:r>
          </a:p>
          <a:p>
            <a:pPr algn="ctr"/>
            <a:r>
              <a:rPr lang="en-IN" b="1" dirty="0">
                <a:solidFill>
                  <a:schemeClr val="bg1"/>
                </a:solidFill>
                <a:latin typeface="Helvetica" pitchFamily="2" charset="0"/>
                <a:ea typeface="Calibri" panose="020F0502020204030204" pitchFamily="34" charset="0"/>
              </a:rPr>
              <a:t>OUTPUT 1</a:t>
            </a:r>
          </a:p>
        </p:txBody>
      </p:sp>
      <p:pic>
        <p:nvPicPr>
          <p:cNvPr id="4" name="Picture 3">
            <a:extLst>
              <a:ext uri="{FF2B5EF4-FFF2-40B4-BE49-F238E27FC236}">
                <a16:creationId xmlns:a16="http://schemas.microsoft.com/office/drawing/2014/main" id="{1272CC95-7632-4B9B-8DE3-53478DF6B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1" y="1813934"/>
            <a:ext cx="11979480" cy="6115943"/>
          </a:xfrm>
          <a:prstGeom prst="rect">
            <a:avLst/>
          </a:prstGeom>
        </p:spPr>
      </p:pic>
    </p:spTree>
    <p:extLst>
      <p:ext uri="{BB962C8B-B14F-4D97-AF65-F5344CB8AC3E}">
        <p14:creationId xmlns:p14="http://schemas.microsoft.com/office/powerpoint/2010/main" val="1127744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A6FA73-2833-4195-A4B1-D4B17529B3F2}"/>
              </a:ext>
            </a:extLst>
          </p:cNvPr>
          <p:cNvSpPr/>
          <p:nvPr/>
        </p:nvSpPr>
        <p:spPr>
          <a:xfrm>
            <a:off x="3123501" y="379413"/>
            <a:ext cx="6096000" cy="646331"/>
          </a:xfrm>
          <a:prstGeom prst="rect">
            <a:avLst/>
          </a:prstGeom>
        </p:spPr>
        <p:txBody>
          <a:bodyPr>
            <a:spAutoFit/>
          </a:bodyPr>
          <a:lstStyle/>
          <a:p>
            <a:pPr algn="ctr"/>
            <a:r>
              <a:rPr lang="en-IN" b="1" dirty="0">
                <a:solidFill>
                  <a:schemeClr val="bg1"/>
                </a:solidFill>
                <a:latin typeface="Helvetica" pitchFamily="2" charset="0"/>
                <a:ea typeface="Calibri" panose="020F0502020204030204" pitchFamily="34" charset="0"/>
              </a:rPr>
              <a:t>Important areas of the Project Step 5</a:t>
            </a:r>
          </a:p>
          <a:p>
            <a:pPr algn="ctr"/>
            <a:r>
              <a:rPr lang="en-IN" b="1" dirty="0">
                <a:solidFill>
                  <a:schemeClr val="bg1"/>
                </a:solidFill>
                <a:latin typeface="Helvetica" pitchFamily="2" charset="0"/>
                <a:ea typeface="Calibri" panose="020F0502020204030204" pitchFamily="34" charset="0"/>
              </a:rPr>
              <a:t>OUTPUT 2</a:t>
            </a:r>
          </a:p>
        </p:txBody>
      </p:sp>
      <p:pic>
        <p:nvPicPr>
          <p:cNvPr id="4" name="Picture 3">
            <a:extLst>
              <a:ext uri="{FF2B5EF4-FFF2-40B4-BE49-F238E27FC236}">
                <a16:creationId xmlns:a16="http://schemas.microsoft.com/office/drawing/2014/main" id="{53C29394-F2E0-4AB4-ACF6-53633E9AA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21" y="1560352"/>
            <a:ext cx="11567598" cy="4731391"/>
          </a:xfrm>
          <a:prstGeom prst="rect">
            <a:avLst/>
          </a:prstGeom>
        </p:spPr>
      </p:pic>
    </p:spTree>
    <p:extLst>
      <p:ext uri="{BB962C8B-B14F-4D97-AF65-F5344CB8AC3E}">
        <p14:creationId xmlns:p14="http://schemas.microsoft.com/office/powerpoint/2010/main" val="123434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77923-3F42-4E36-A901-675E4DB6E5CB}"/>
              </a:ext>
            </a:extLst>
          </p:cNvPr>
          <p:cNvSpPr/>
          <p:nvPr/>
        </p:nvSpPr>
        <p:spPr>
          <a:xfrm>
            <a:off x="3048000" y="396191"/>
            <a:ext cx="6096000" cy="369332"/>
          </a:xfrm>
          <a:prstGeom prst="rect">
            <a:avLst/>
          </a:prstGeom>
        </p:spPr>
        <p:txBody>
          <a:bodyPr>
            <a:spAutoFit/>
          </a:bodyPr>
          <a:lstStyle/>
          <a:p>
            <a:pPr algn="ctr"/>
            <a:r>
              <a:rPr lang="en-IN" b="1" dirty="0">
                <a:solidFill>
                  <a:schemeClr val="bg1"/>
                </a:solidFill>
                <a:latin typeface="Helvetica" pitchFamily="2" charset="0"/>
                <a:ea typeface="Calibri" panose="020F0502020204030204" pitchFamily="34" charset="0"/>
              </a:rPr>
              <a:t>Important areas of the Project Step 6</a:t>
            </a:r>
          </a:p>
        </p:txBody>
      </p:sp>
      <p:pic>
        <p:nvPicPr>
          <p:cNvPr id="4" name="Picture 3">
            <a:extLst>
              <a:ext uri="{FF2B5EF4-FFF2-40B4-BE49-F238E27FC236}">
                <a16:creationId xmlns:a16="http://schemas.microsoft.com/office/drawing/2014/main" id="{181E7A02-A1C7-4CE8-9FC0-6BF277260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79" y="1658725"/>
            <a:ext cx="11711031" cy="6527030"/>
          </a:xfrm>
          <a:prstGeom prst="rect">
            <a:avLst/>
          </a:prstGeom>
        </p:spPr>
      </p:pic>
    </p:spTree>
    <p:extLst>
      <p:ext uri="{BB962C8B-B14F-4D97-AF65-F5344CB8AC3E}">
        <p14:creationId xmlns:p14="http://schemas.microsoft.com/office/powerpoint/2010/main" val="290304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E62C34-9F2A-453E-986C-8F192A697FEF}"/>
              </a:ext>
            </a:extLst>
          </p:cNvPr>
          <p:cNvSpPr/>
          <p:nvPr/>
        </p:nvSpPr>
        <p:spPr>
          <a:xfrm>
            <a:off x="4057406" y="484356"/>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6</a:t>
            </a:r>
          </a:p>
        </p:txBody>
      </p:sp>
      <p:pic>
        <p:nvPicPr>
          <p:cNvPr id="4" name="Picture 3">
            <a:extLst>
              <a:ext uri="{FF2B5EF4-FFF2-40B4-BE49-F238E27FC236}">
                <a16:creationId xmlns:a16="http://schemas.microsoft.com/office/drawing/2014/main" id="{C2D24FCB-187C-4D52-9BC4-6E915C5ED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0" y="1877862"/>
            <a:ext cx="11216083" cy="4796852"/>
          </a:xfrm>
          <a:prstGeom prst="rect">
            <a:avLst/>
          </a:prstGeom>
        </p:spPr>
      </p:pic>
    </p:spTree>
    <p:extLst>
      <p:ext uri="{BB962C8B-B14F-4D97-AF65-F5344CB8AC3E}">
        <p14:creationId xmlns:p14="http://schemas.microsoft.com/office/powerpoint/2010/main" val="3359841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7B7E7D-ABC6-411B-89C3-3CED5552C3D2}"/>
              </a:ext>
            </a:extLst>
          </p:cNvPr>
          <p:cNvSpPr/>
          <p:nvPr/>
        </p:nvSpPr>
        <p:spPr>
          <a:xfrm>
            <a:off x="3931572" y="417244"/>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2</a:t>
            </a:r>
          </a:p>
        </p:txBody>
      </p:sp>
      <p:pic>
        <p:nvPicPr>
          <p:cNvPr id="3" name="Picture 2">
            <a:extLst>
              <a:ext uri="{FF2B5EF4-FFF2-40B4-BE49-F238E27FC236}">
                <a16:creationId xmlns:a16="http://schemas.microsoft.com/office/drawing/2014/main" id="{0B382AA7-B94D-47A4-B2D9-269F892B7F36}"/>
              </a:ext>
            </a:extLst>
          </p:cNvPr>
          <p:cNvPicPr>
            <a:picLocks noChangeAspect="1"/>
          </p:cNvPicPr>
          <p:nvPr/>
        </p:nvPicPr>
        <p:blipFill>
          <a:blip r:embed="rId2"/>
          <a:stretch>
            <a:fillRect/>
          </a:stretch>
        </p:blipFill>
        <p:spPr>
          <a:xfrm>
            <a:off x="0" y="1510017"/>
            <a:ext cx="12192000" cy="3976733"/>
          </a:xfrm>
          <a:prstGeom prst="rect">
            <a:avLst/>
          </a:prstGeom>
        </p:spPr>
      </p:pic>
    </p:spTree>
    <p:extLst>
      <p:ext uri="{BB962C8B-B14F-4D97-AF65-F5344CB8AC3E}">
        <p14:creationId xmlns:p14="http://schemas.microsoft.com/office/powerpoint/2010/main" val="540086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D2E19B-74E5-422B-BC11-EFA30127035C}"/>
              </a:ext>
            </a:extLst>
          </p:cNvPr>
          <p:cNvPicPr>
            <a:picLocks noChangeAspect="1"/>
          </p:cNvPicPr>
          <p:nvPr/>
        </p:nvPicPr>
        <p:blipFill>
          <a:blip r:embed="rId2"/>
          <a:stretch>
            <a:fillRect/>
          </a:stretch>
        </p:blipFill>
        <p:spPr>
          <a:xfrm>
            <a:off x="-2" y="1510924"/>
            <a:ext cx="12192000" cy="3567705"/>
          </a:xfrm>
          <a:prstGeom prst="rect">
            <a:avLst/>
          </a:prstGeom>
        </p:spPr>
      </p:pic>
      <p:sp>
        <p:nvSpPr>
          <p:cNvPr id="4" name="Rectangle 3">
            <a:extLst>
              <a:ext uri="{FF2B5EF4-FFF2-40B4-BE49-F238E27FC236}">
                <a16:creationId xmlns:a16="http://schemas.microsoft.com/office/drawing/2014/main" id="{9C0C4120-CDA9-4488-BDE2-E40F7CF446DE}"/>
              </a:ext>
            </a:extLst>
          </p:cNvPr>
          <p:cNvSpPr/>
          <p:nvPr/>
        </p:nvSpPr>
        <p:spPr>
          <a:xfrm>
            <a:off x="3990294" y="450800"/>
            <a:ext cx="4211409" cy="369332"/>
          </a:xfrm>
          <a:prstGeom prst="rect">
            <a:avLst/>
          </a:prstGeom>
        </p:spPr>
        <p:txBody>
          <a:bodyPr wrap="none">
            <a:spAutoFit/>
          </a:bodyPr>
          <a:lstStyle/>
          <a:p>
            <a:pPr algn="ctr"/>
            <a:r>
              <a:rPr lang="en-IN" b="1" dirty="0">
                <a:solidFill>
                  <a:schemeClr val="bg1"/>
                </a:solidFill>
                <a:latin typeface="Helvetica" pitchFamily="2" charset="0"/>
                <a:ea typeface="Calibri" panose="020F0502020204030204" pitchFamily="34" charset="0"/>
              </a:rPr>
              <a:t>Important areas of the Project Step 2</a:t>
            </a:r>
          </a:p>
        </p:txBody>
      </p:sp>
    </p:spTree>
    <p:extLst>
      <p:ext uri="{BB962C8B-B14F-4D97-AF65-F5344CB8AC3E}">
        <p14:creationId xmlns:p14="http://schemas.microsoft.com/office/powerpoint/2010/main" val="3699056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5EEBAE-A093-35BE-C1B8-5F86D8AD68D6}"/>
              </a:ext>
            </a:extLst>
          </p:cNvPr>
          <p:cNvSpPr txBox="1"/>
          <p:nvPr/>
        </p:nvSpPr>
        <p:spPr>
          <a:xfrm>
            <a:off x="5133975" y="568237"/>
            <a:ext cx="1922246"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Conclusion</a:t>
            </a:r>
            <a:endParaRPr lang="en-GB" sz="2400" b="1" dirty="0">
              <a:solidFill>
                <a:schemeClr val="bg1"/>
              </a:solidFill>
              <a:latin typeface="Helvetica" pitchFamily="2" charset="0"/>
            </a:endParaRPr>
          </a:p>
        </p:txBody>
      </p:sp>
      <p:sp>
        <p:nvSpPr>
          <p:cNvPr id="2" name="TextBox 1">
            <a:extLst>
              <a:ext uri="{FF2B5EF4-FFF2-40B4-BE49-F238E27FC236}">
                <a16:creationId xmlns:a16="http://schemas.microsoft.com/office/drawing/2014/main" id="{1A351CF1-1816-6B62-5E72-7AA6CF787DAC}"/>
              </a:ext>
            </a:extLst>
          </p:cNvPr>
          <p:cNvSpPr txBox="1"/>
          <p:nvPr/>
        </p:nvSpPr>
        <p:spPr>
          <a:xfrm>
            <a:off x="1274619" y="1828815"/>
            <a:ext cx="9310255" cy="258532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15102C"/>
                </a:solidFill>
                <a:effectLst/>
                <a:latin typeface="Helvetica" pitchFamily="2" charset="0"/>
                <a:ea typeface="Calibri" panose="020F0502020204030204" pitchFamily="34" charset="0"/>
              </a:rPr>
              <a:t>The training was a step by step solution and modification that are mostly done by HCL developer on a daily basis. I learn Customization of add to cart, data loading, understanding of workflow by this, </a:t>
            </a:r>
            <a:r>
              <a:rPr lang="en-IN" b="1" dirty="0">
                <a:solidFill>
                  <a:srgbClr val="15102C"/>
                </a:solidFill>
                <a:latin typeface="Helvetica" pitchFamily="2" charset="0"/>
                <a:ea typeface="Calibri" panose="020F0502020204030204" pitchFamily="34" charset="0"/>
              </a:rPr>
              <a:t>i</a:t>
            </a:r>
            <a:r>
              <a:rPr lang="en-IN" b="1" dirty="0">
                <a:solidFill>
                  <a:srgbClr val="15102C"/>
                </a:solidFill>
                <a:effectLst/>
                <a:latin typeface="Helvetica" pitchFamily="2" charset="0"/>
                <a:ea typeface="Calibri" panose="020F0502020204030204" pitchFamily="34" charset="0"/>
              </a:rPr>
              <a:t>t helps the developer to have a faster modification of an ecommerce software because of its pre defined features are all ready in production mode. We can change the feature by adding a custom rest controller and methods, save it in another custom table. HCL is a good choice for an ecommerce products because all of the required functions are already in the software. The HCL Developers will not re created the software from scratch because of its pre defined features of it.</a:t>
            </a:r>
          </a:p>
        </p:txBody>
      </p:sp>
    </p:spTree>
    <p:extLst>
      <p:ext uri="{BB962C8B-B14F-4D97-AF65-F5344CB8AC3E}">
        <p14:creationId xmlns:p14="http://schemas.microsoft.com/office/powerpoint/2010/main" val="1952212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2789021" y="2705724"/>
            <a:ext cx="6612154" cy="1446550"/>
          </a:xfrm>
          <a:prstGeom prst="rect">
            <a:avLst/>
          </a:prstGeom>
          <a:noFill/>
        </p:spPr>
        <p:txBody>
          <a:bodyPr wrap="square">
            <a:spAutoFit/>
          </a:bodyPr>
          <a:lstStyle/>
          <a:p>
            <a:pPr algn="ctr"/>
            <a:r>
              <a:rPr lang="en-IN" sz="8800" b="1" dirty="0">
                <a:solidFill>
                  <a:schemeClr val="bg1"/>
                </a:solidFill>
                <a:effectLst/>
                <a:latin typeface="Helvetica" pitchFamily="2" charset="0"/>
                <a:ea typeface="Calibri" panose="020F0502020204030204" pitchFamily="34" charset="0"/>
              </a:rPr>
              <a:t>Thank You</a:t>
            </a:r>
            <a:endParaRPr lang="en-GB" sz="11500" b="1" dirty="0">
              <a:solidFill>
                <a:schemeClr val="bg1"/>
              </a:solidFill>
              <a:latin typeface="Helvetica" pitchFamily="2" charset="0"/>
            </a:endParaRPr>
          </a:p>
        </p:txBody>
      </p:sp>
      <p:sp>
        <p:nvSpPr>
          <p:cNvPr id="3" name="Rectangle 2">
            <a:extLst>
              <a:ext uri="{FF2B5EF4-FFF2-40B4-BE49-F238E27FC236}">
                <a16:creationId xmlns:a16="http://schemas.microsoft.com/office/drawing/2014/main" id="{D0C51203-C25D-740B-160F-E334C0EB9422}"/>
              </a:ext>
            </a:extLst>
          </p:cNvPr>
          <p:cNvSpPr/>
          <p:nvPr/>
        </p:nvSpPr>
        <p:spPr>
          <a:xfrm>
            <a:off x="9986511" y="6524193"/>
            <a:ext cx="2196179" cy="307777"/>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112193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F5BAFD-9F39-8503-5A3C-E9D426B6D6F0}"/>
              </a:ext>
            </a:extLst>
          </p:cNvPr>
          <p:cNvSpPr txBox="1"/>
          <p:nvPr/>
        </p:nvSpPr>
        <p:spPr>
          <a:xfrm>
            <a:off x="1144564" y="1502688"/>
            <a:ext cx="5987881" cy="5632311"/>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15102C"/>
                </a:solidFill>
                <a:effectLst/>
                <a:latin typeface="Helvetica" pitchFamily="2" charset="0"/>
                <a:ea typeface="Calibri" panose="020F0502020204030204" pitchFamily="34" charset="0"/>
              </a:rPr>
              <a:t>Step 1</a:t>
            </a:r>
          </a:p>
          <a:p>
            <a:pPr marL="285750" indent="-285750">
              <a:buFont typeface="Arial" panose="020B0604020202020204" pitchFamily="34" charset="0"/>
              <a:buChar char="•"/>
            </a:pPr>
            <a:r>
              <a:rPr lang="en-PH" dirty="0"/>
              <a:t>Edit wc-dataload-env.xml,  wc-loader-catalog-entry-update.xml</a:t>
            </a:r>
          </a:p>
          <a:p>
            <a:pPr marL="285750" indent="-285750">
              <a:buFont typeface="Arial" panose="020B0604020202020204" pitchFamily="34" charset="0"/>
              <a:buChar char="•"/>
            </a:pPr>
            <a:r>
              <a:rPr lang="en-PH" dirty="0"/>
              <a:t>wc-dataload-catalog-entry-update.xml</a:t>
            </a:r>
          </a:p>
          <a:p>
            <a:pPr marL="285750" indent="-285750">
              <a:buFont typeface="Arial" panose="020B0604020202020204" pitchFamily="34" charset="0"/>
              <a:buChar char="•"/>
            </a:pPr>
            <a:r>
              <a:rPr lang="en-PH" dirty="0"/>
              <a:t>CatalogEntriesUpdate.csv</a:t>
            </a:r>
          </a:p>
          <a:p>
            <a:r>
              <a:rPr lang="en-PH" dirty="0"/>
              <a:t>run this in </a:t>
            </a:r>
            <a:r>
              <a:rPr lang="en-PH" dirty="0" err="1"/>
              <a:t>cmd</a:t>
            </a:r>
            <a:r>
              <a:rPr lang="en-PH" dirty="0"/>
              <a:t> (Make sure it is on administrator mode for avoiding permission denied)</a:t>
            </a:r>
          </a:p>
          <a:p>
            <a:br>
              <a:rPr lang="en-PH" dirty="0"/>
            </a:br>
            <a:endParaRPr lang="en-PH" dirty="0"/>
          </a:p>
          <a:p>
            <a:r>
              <a:rPr lang="en-PH" dirty="0"/>
              <a:t>C:\WCDE_V9\bin&gt;dataload.bat C:\dataload\CatalogEntryUpdate\wc-dataload-catalog-entry-update.xml</a:t>
            </a:r>
          </a:p>
          <a:p>
            <a:pPr marL="285750" indent="-285750">
              <a:buFont typeface="Arial" panose="020B0604020202020204" pitchFamily="34" charset="0"/>
              <a:buChar char="•"/>
            </a:pPr>
            <a:endParaRPr lang="en-IN" b="1" dirty="0">
              <a:solidFill>
                <a:srgbClr val="15102C"/>
              </a:solidFill>
              <a:effectLst/>
              <a:latin typeface="Helvetica" pitchFamily="2" charset="0"/>
              <a:ea typeface="Calibri" panose="020F0502020204030204" pitchFamily="34" charset="0"/>
            </a:endParaRPr>
          </a:p>
          <a:p>
            <a:pPr marL="285750" indent="-285750">
              <a:buFont typeface="Arial" panose="020B0604020202020204" pitchFamily="34" charset="0"/>
              <a:buChar char="•"/>
            </a:pPr>
            <a:r>
              <a:rPr lang="en-IN" b="1" dirty="0">
                <a:solidFill>
                  <a:srgbClr val="15102C"/>
                </a:solidFill>
                <a:latin typeface="Helvetica" pitchFamily="2" charset="0"/>
                <a:ea typeface="Calibri" panose="020F0502020204030204" pitchFamily="34" charset="0"/>
              </a:rPr>
              <a:t>Step 2</a:t>
            </a:r>
            <a:endParaRPr lang="en-IN" b="1" dirty="0">
              <a:solidFill>
                <a:srgbClr val="15102C"/>
              </a:solidFill>
              <a:effectLst/>
              <a:latin typeface="Helvetica" pitchFamily="2" charset="0"/>
              <a:ea typeface="Calibri" panose="020F0502020204030204" pitchFamily="34" charset="0"/>
            </a:endParaRPr>
          </a:p>
          <a:p>
            <a:pPr marL="285750" indent="-285750">
              <a:buFont typeface="Arial" panose="020B0604020202020204" pitchFamily="34" charset="0"/>
              <a:buChar char="•"/>
            </a:pPr>
            <a:r>
              <a:rPr lang="en-US" dirty="0"/>
              <a:t>I</a:t>
            </a:r>
            <a:r>
              <a:rPr lang="en-PH" dirty="0"/>
              <a:t>n x-schema.xml  add two fields, </a:t>
            </a:r>
            <a:r>
              <a:rPr lang="en-PH" dirty="0" err="1"/>
              <a:t>productRanking</a:t>
            </a:r>
            <a:r>
              <a:rPr lang="en-PH" dirty="0"/>
              <a:t>, </a:t>
            </a:r>
            <a:r>
              <a:rPr lang="en-PH" dirty="0" err="1"/>
              <a:t>productRankingDisplay</a:t>
            </a: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a:p>
            <a:pPr marL="285750" indent="-285750">
              <a:buFont typeface="Arial" panose="020B0604020202020204" pitchFamily="34" charset="0"/>
              <a:buChar char="•"/>
            </a:pPr>
            <a:endParaRPr lang="en-IN" b="1" dirty="0">
              <a:solidFill>
                <a:srgbClr val="15102C"/>
              </a:solidFill>
              <a:latin typeface="Helvetica" pitchFamily="2" charset="0"/>
              <a:ea typeface="Calibri" panose="020F0502020204030204" pitchFamily="34" charset="0"/>
            </a:endParaRPr>
          </a:p>
        </p:txBody>
      </p:sp>
    </p:spTree>
    <p:extLst>
      <p:ext uri="{BB962C8B-B14F-4D97-AF65-F5344CB8AC3E}">
        <p14:creationId xmlns:p14="http://schemas.microsoft.com/office/powerpoint/2010/main" val="202618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153C22-E02B-4AB4-8D12-D183AFEEA36C}"/>
              </a:ext>
            </a:extLst>
          </p:cNvPr>
          <p:cNvSpPr/>
          <p:nvPr/>
        </p:nvSpPr>
        <p:spPr>
          <a:xfrm>
            <a:off x="1323762" y="2638867"/>
            <a:ext cx="6096000" cy="2862322"/>
          </a:xfrm>
          <a:prstGeom prst="rect">
            <a:avLst/>
          </a:prstGeom>
        </p:spPr>
        <p:txBody>
          <a:bodyPr>
            <a:spAutoFit/>
          </a:bodyPr>
          <a:lstStyle/>
          <a:p>
            <a:r>
              <a:rPr lang="en-PH" b="1" dirty="0"/>
              <a:t>In x-data-config.xml</a:t>
            </a:r>
            <a:r>
              <a:rPr lang="en-PH" dirty="0"/>
              <a:t>, add two field column PRODUCT_RATING, RATING_COMPANY</a:t>
            </a:r>
          </a:p>
          <a:p>
            <a:endParaRPr lang="en-PH" dirty="0"/>
          </a:p>
          <a:p>
            <a:r>
              <a:rPr lang="en-US" dirty="0"/>
              <a:t>&lt;!-- Custom --&gt;</a:t>
            </a:r>
          </a:p>
          <a:p>
            <a:r>
              <a:rPr lang="en-US" dirty="0"/>
              <a:t>&lt;field column="PRODUCT_RATING" name="</a:t>
            </a:r>
            <a:r>
              <a:rPr lang="en-US" dirty="0" err="1"/>
              <a:t>productRanking</a:t>
            </a:r>
            <a:r>
              <a:rPr lang="en-US" dirty="0"/>
              <a:t>" /&gt;</a:t>
            </a:r>
          </a:p>
          <a:p>
            <a:r>
              <a:rPr lang="en-US" dirty="0"/>
              <a:t>&lt;field column="RATING_COMPANY" name="</a:t>
            </a:r>
            <a:r>
              <a:rPr lang="en-US" dirty="0" err="1"/>
              <a:t>ratingCompany</a:t>
            </a:r>
            <a:r>
              <a:rPr lang="en-US" dirty="0"/>
              <a:t>" /&gt;</a:t>
            </a:r>
          </a:p>
          <a:p>
            <a:endParaRPr lang="en-US" dirty="0"/>
          </a:p>
          <a:p>
            <a:r>
              <a:rPr lang="en-US" dirty="0"/>
              <a:t>I</a:t>
            </a:r>
            <a:r>
              <a:rPr lang="en-PH" dirty="0"/>
              <a:t>n </a:t>
            </a:r>
            <a:r>
              <a:rPr lang="en-PH" b="1" dirty="0"/>
              <a:t>wc-dataimport-preprocess-xfinalfuild.xml</a:t>
            </a:r>
          </a:p>
          <a:p>
            <a:endParaRPr lang="en-US" dirty="0"/>
          </a:p>
          <a:p>
            <a:endParaRPr lang="en-PH" dirty="0"/>
          </a:p>
        </p:txBody>
      </p:sp>
    </p:spTree>
    <p:extLst>
      <p:ext uri="{BB962C8B-B14F-4D97-AF65-F5344CB8AC3E}">
        <p14:creationId xmlns:p14="http://schemas.microsoft.com/office/powerpoint/2010/main" val="149034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D72DD-8742-4AA2-918D-B1194C387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71" y="1962843"/>
            <a:ext cx="6739157" cy="3704102"/>
          </a:xfrm>
          <a:prstGeom prst="rect">
            <a:avLst/>
          </a:prstGeom>
        </p:spPr>
      </p:pic>
      <p:sp>
        <p:nvSpPr>
          <p:cNvPr id="5" name="Rectangle 4">
            <a:extLst>
              <a:ext uri="{FF2B5EF4-FFF2-40B4-BE49-F238E27FC236}">
                <a16:creationId xmlns:a16="http://schemas.microsoft.com/office/drawing/2014/main" id="{A2935905-4DA6-4CB8-B492-49882308BE92}"/>
              </a:ext>
            </a:extLst>
          </p:cNvPr>
          <p:cNvSpPr/>
          <p:nvPr/>
        </p:nvSpPr>
        <p:spPr>
          <a:xfrm>
            <a:off x="541018" y="1593510"/>
            <a:ext cx="5554982" cy="369332"/>
          </a:xfrm>
          <a:prstGeom prst="rect">
            <a:avLst/>
          </a:prstGeom>
        </p:spPr>
        <p:txBody>
          <a:bodyPr wrap="none">
            <a:spAutoFit/>
          </a:bodyPr>
          <a:lstStyle/>
          <a:p>
            <a:r>
              <a:rPr lang="en-US" dirty="0"/>
              <a:t>Create a &lt;_</a:t>
            </a:r>
            <a:r>
              <a:rPr lang="en-US" dirty="0" err="1"/>
              <a:t>config:table</a:t>
            </a:r>
            <a:r>
              <a:rPr lang="en-US" dirty="0"/>
              <a:t>&gt; element and define the </a:t>
            </a:r>
            <a:r>
              <a:rPr lang="en-US" dirty="0" err="1"/>
              <a:t>catentry</a:t>
            </a:r>
            <a:endParaRPr lang="en-US" dirty="0"/>
          </a:p>
        </p:txBody>
      </p:sp>
    </p:spTree>
    <p:extLst>
      <p:ext uri="{BB962C8B-B14F-4D97-AF65-F5344CB8AC3E}">
        <p14:creationId xmlns:p14="http://schemas.microsoft.com/office/powerpoint/2010/main" val="1273179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F86325-BFB6-4E09-8766-7CD8313FCFB5}"/>
              </a:ext>
            </a:extLst>
          </p:cNvPr>
          <p:cNvSpPr/>
          <p:nvPr/>
        </p:nvSpPr>
        <p:spPr>
          <a:xfrm>
            <a:off x="1118532" y="1901447"/>
            <a:ext cx="6096000" cy="2585323"/>
          </a:xfrm>
          <a:prstGeom prst="rect">
            <a:avLst/>
          </a:prstGeom>
        </p:spPr>
        <p:txBody>
          <a:bodyPr>
            <a:spAutoFit/>
          </a:bodyPr>
          <a:lstStyle/>
          <a:p>
            <a:r>
              <a:rPr lang="en-US" dirty="0"/>
              <a:t>restart Search test server (if not working, restart the servers)do build index</a:t>
            </a:r>
          </a:p>
          <a:p>
            <a:r>
              <a:rPr lang="en-US" dirty="0"/>
              <a:t>curl --user spiuser:passw0rd --insecure -X POST  </a:t>
            </a:r>
            <a:r>
              <a:rPr lang="en-US" dirty="0">
                <a:hlinkClick r:id="rId2"/>
              </a:rPr>
              <a:t>https://localhost:443/wcs/resources/admin/index/dataImport/build?masterCatalogId=10001</a:t>
            </a:r>
            <a:endParaRPr lang="en-US" dirty="0"/>
          </a:p>
          <a:p>
            <a:r>
              <a:rPr lang="en-US" dirty="0"/>
              <a:t>curl --user spiuser:passw0rd --insecure -X GET  </a:t>
            </a:r>
            <a:r>
              <a:rPr lang="en-US" dirty="0">
                <a:hlinkClick r:id="rId3"/>
              </a:rPr>
              <a:t>https://localhost:443/wcs/resources/admin/index/dataImport/status?jobStatusId=</a:t>
            </a:r>
            <a:r>
              <a:rPr lang="en-US" dirty="0"/>
              <a:t>&lt;status id of out of </a:t>
            </a:r>
            <a:r>
              <a:rPr lang="en-US" dirty="0" err="1"/>
              <a:t>cmd</a:t>
            </a:r>
            <a:r>
              <a:rPr lang="en-US" dirty="0"/>
              <a:t>&gt;</a:t>
            </a:r>
          </a:p>
          <a:p>
            <a:endParaRPr lang="en-US" dirty="0"/>
          </a:p>
        </p:txBody>
      </p:sp>
    </p:spTree>
    <p:extLst>
      <p:ext uri="{BB962C8B-B14F-4D97-AF65-F5344CB8AC3E}">
        <p14:creationId xmlns:p14="http://schemas.microsoft.com/office/powerpoint/2010/main" val="90099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F6C1DB-32DD-48F9-99D6-9A35A9A6BF5D}"/>
              </a:ext>
            </a:extLst>
          </p:cNvPr>
          <p:cNvSpPr/>
          <p:nvPr/>
        </p:nvSpPr>
        <p:spPr>
          <a:xfrm>
            <a:off x="1529592" y="1955570"/>
            <a:ext cx="6096000" cy="1200329"/>
          </a:xfrm>
          <a:prstGeom prst="rect">
            <a:avLst/>
          </a:prstGeom>
        </p:spPr>
        <p:txBody>
          <a:bodyPr>
            <a:spAutoFit/>
          </a:bodyPr>
          <a:lstStyle/>
          <a:p>
            <a:r>
              <a:rPr lang="en-US" b="1" dirty="0"/>
              <a:t>go to </a:t>
            </a:r>
            <a:r>
              <a:rPr lang="en-US" b="1" dirty="0" err="1"/>
              <a:t>solr</a:t>
            </a:r>
            <a:r>
              <a:rPr lang="en-US" b="1" dirty="0"/>
              <a:t> </a:t>
            </a:r>
            <a:endParaRPr lang="en-US" dirty="0"/>
          </a:p>
          <a:p>
            <a:r>
              <a:rPr lang="en-US" dirty="0">
                <a:hlinkClick r:id="rId2"/>
              </a:rPr>
              <a:t>http://localhost:3737/solr/MC_10001_CatalogEntry_en_US/select?q=catentry_id:&lt;your</a:t>
            </a:r>
            <a:r>
              <a:rPr lang="en-US" dirty="0"/>
              <a:t> part number in step 1 in </a:t>
            </a:r>
            <a:r>
              <a:rPr lang="en-US" dirty="0" err="1"/>
              <a:t>dataloader</a:t>
            </a:r>
            <a:r>
              <a:rPr lang="en-US" dirty="0"/>
              <a:t> "CatalogEntriesUpdate.csv"&gt;</a:t>
            </a:r>
          </a:p>
        </p:txBody>
      </p:sp>
    </p:spTree>
    <p:extLst>
      <p:ext uri="{BB962C8B-B14F-4D97-AF65-F5344CB8AC3E}">
        <p14:creationId xmlns:p14="http://schemas.microsoft.com/office/powerpoint/2010/main" val="379033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786</TotalTime>
  <Words>1707</Words>
  <Application>Microsoft Office PowerPoint</Application>
  <PresentationFormat>Widescreen</PresentationFormat>
  <Paragraphs>198</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Homer Garnet Cabilla</cp:lastModifiedBy>
  <cp:revision>49</cp:revision>
  <dcterms:created xsi:type="dcterms:W3CDTF">2023-02-09T10:19:33Z</dcterms:created>
  <dcterms:modified xsi:type="dcterms:W3CDTF">2023-09-21T10:00:49Z</dcterms:modified>
</cp:coreProperties>
</file>